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4" r:id="rId1"/>
  </p:sldMasterIdLst>
  <p:sldIdLst>
    <p:sldId id="256" r:id="rId2"/>
    <p:sldId id="257" r:id="rId3"/>
    <p:sldId id="258" r:id="rId4"/>
    <p:sldId id="259" r:id="rId5"/>
    <p:sldId id="277" r:id="rId6"/>
    <p:sldId id="275" r:id="rId7"/>
    <p:sldId id="262" r:id="rId8"/>
    <p:sldId id="263" r:id="rId9"/>
    <p:sldId id="274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3263"/>
    <a:srgbClr val="001F3E"/>
    <a:srgbClr val="0333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94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75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5049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79718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9136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215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3431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042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932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688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437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623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79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323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9681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179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100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240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96294" y="1061686"/>
            <a:ext cx="8252706" cy="3793336"/>
          </a:xfrm>
        </p:spPr>
        <p:txBody>
          <a:bodyPr anchor="t">
            <a:normAutofit/>
          </a:bodyPr>
          <a:lstStyle/>
          <a:p>
            <a:pPr algn="r"/>
            <a:r>
              <a:rPr lang="en-US" sz="6600" err="1"/>
              <a:t>Passwordinator</a:t>
            </a:r>
            <a:endParaRPr lang="en-US" sz="66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89182" y="5439204"/>
            <a:ext cx="5874491" cy="732996"/>
          </a:xfrm>
        </p:spPr>
        <p:txBody>
          <a:bodyPr anchor="t">
            <a:normAutofit fontScale="70000" lnSpcReduction="20000"/>
          </a:bodyPr>
          <a:lstStyle/>
          <a:p>
            <a:r>
              <a:rPr lang="en-US" err="1">
                <a:solidFill>
                  <a:schemeClr val="bg1">
                    <a:lumMod val="10000"/>
                    <a:lumOff val="90000"/>
                  </a:schemeClr>
                </a:solidFill>
              </a:rPr>
              <a:t>Predmet</a:t>
            </a:r>
            <a:r>
              <a:rPr lang="en-US">
                <a:solidFill>
                  <a:schemeClr val="bg1">
                    <a:lumMod val="10000"/>
                    <a:lumOff val="90000"/>
                  </a:schemeClr>
                </a:solidFill>
              </a:rPr>
              <a:t>: </a:t>
            </a:r>
            <a:r>
              <a:rPr lang="en-US" err="1">
                <a:solidFill>
                  <a:schemeClr val="bg1">
                    <a:lumMod val="10000"/>
                    <a:lumOff val="90000"/>
                  </a:schemeClr>
                </a:solidFill>
              </a:rPr>
              <a:t>Veb</a:t>
            </a:r>
            <a:r>
              <a:rPr lang="en-US">
                <a:solidFill>
                  <a:schemeClr val="bg1">
                    <a:lumMod val="10000"/>
                    <a:lumOff val="90000"/>
                  </a:schemeClr>
                </a:solidFill>
              </a:rPr>
              <a:t> </a:t>
            </a:r>
            <a:r>
              <a:rPr lang="en-US" err="1">
                <a:solidFill>
                  <a:schemeClr val="bg1">
                    <a:lumMod val="10000"/>
                    <a:lumOff val="90000"/>
                  </a:schemeClr>
                </a:solidFill>
              </a:rPr>
              <a:t>dizajn</a:t>
            </a:r>
          </a:p>
          <a:p>
            <a:r>
              <a:rPr lang="en-US" err="1">
                <a:solidFill>
                  <a:schemeClr val="bg1">
                    <a:lumMod val="10000"/>
                    <a:lumOff val="90000"/>
                  </a:schemeClr>
                </a:solidFill>
              </a:rPr>
              <a:t>Profesori</a:t>
            </a:r>
            <a:r>
              <a:rPr lang="en-US">
                <a:solidFill>
                  <a:schemeClr val="bg1">
                    <a:lumMod val="10000"/>
                    <a:lumOff val="90000"/>
                  </a:schemeClr>
                </a:solidFill>
              </a:rPr>
              <a:t>: </a:t>
            </a:r>
            <a:r>
              <a:rPr lang="en-US" err="1">
                <a:solidFill>
                  <a:schemeClr val="bg1">
                    <a:lumMod val="10000"/>
                    <a:lumOff val="90000"/>
                  </a:schemeClr>
                </a:solidFill>
              </a:rPr>
              <a:t>doc.dr</a:t>
            </a:r>
            <a:r>
              <a:rPr lang="en-US">
                <a:solidFill>
                  <a:schemeClr val="bg1">
                    <a:lumMod val="10000"/>
                    <a:lumOff val="90000"/>
                  </a:schemeClr>
                </a:solidFill>
              </a:rPr>
              <a:t> Aldina Avdic, prof. Safet </a:t>
            </a:r>
            <a:r>
              <a:rPr lang="en-US" err="1">
                <a:solidFill>
                  <a:schemeClr val="bg1">
                    <a:lumMod val="10000"/>
                    <a:lumOff val="90000"/>
                  </a:schemeClr>
                </a:solidFill>
              </a:rPr>
              <a:t>Purkovic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E3B13-B3CE-9B1B-7DD1-74454B0019AD}"/>
              </a:ext>
            </a:extLst>
          </p:cNvPr>
          <p:cNvSpPr txBox="1"/>
          <p:nvPr/>
        </p:nvSpPr>
        <p:spPr>
          <a:xfrm>
            <a:off x="9021305" y="5405592"/>
            <a:ext cx="2741756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err="1"/>
              <a:t>Munevera</a:t>
            </a:r>
            <a:r>
              <a:rPr lang="en-US" sz="2000"/>
              <a:t> </a:t>
            </a:r>
            <a:r>
              <a:rPr lang="en-US" sz="2000" err="1"/>
              <a:t>Plojovic</a:t>
            </a:r>
            <a:endParaRPr lang="en-US" sz="2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F49650-AC2E-AB7E-ED40-32286BB734D5}"/>
              </a:ext>
            </a:extLst>
          </p:cNvPr>
          <p:cNvSpPr txBox="1"/>
          <p:nvPr/>
        </p:nvSpPr>
        <p:spPr>
          <a:xfrm>
            <a:off x="3925165" y="91209"/>
            <a:ext cx="434801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Drzavni</a:t>
            </a:r>
            <a:r>
              <a:rPr lang="en-US"/>
              <a:t> </a:t>
            </a:r>
            <a:r>
              <a:rPr lang="en-US" err="1"/>
              <a:t>Univerzitet</a:t>
            </a:r>
            <a:r>
              <a:rPr lang="en-US"/>
              <a:t> u </a:t>
            </a:r>
            <a:r>
              <a:rPr lang="en-US" err="1"/>
              <a:t>Novom</a:t>
            </a:r>
            <a:r>
              <a:rPr lang="en-US"/>
              <a:t> </a:t>
            </a:r>
            <a:r>
              <a:rPr lang="en-US" err="1"/>
              <a:t>Pazaru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97178-3248-D3AA-7E42-6B496FC6F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5261" y="119469"/>
            <a:ext cx="9905999" cy="1360898"/>
          </a:xfrm>
        </p:spPr>
        <p:txBody>
          <a:bodyPr/>
          <a:lstStyle/>
          <a:p>
            <a:r>
              <a:rPr lang="en-US"/>
              <a:t>Generator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AB124251-5983-C743-48B4-743B634CC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58" t="12458" r="3220" b="6734"/>
          <a:stretch/>
        </p:blipFill>
        <p:spPr>
          <a:xfrm>
            <a:off x="1893455" y="1477449"/>
            <a:ext cx="8093375" cy="3833092"/>
          </a:xfr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B16608A-1F26-1B40-ED3F-D45A7F98DCFF}"/>
              </a:ext>
            </a:extLst>
          </p:cNvPr>
          <p:cNvCxnSpPr/>
          <p:nvPr/>
        </p:nvCxnSpPr>
        <p:spPr>
          <a:xfrm flipH="1" flipV="1">
            <a:off x="6518564" y="2962564"/>
            <a:ext cx="2202871" cy="205509"/>
          </a:xfrm>
          <a:prstGeom prst="straightConnector1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A07B72D-FF08-D339-36F6-7C03D01A66EC}"/>
              </a:ext>
            </a:extLst>
          </p:cNvPr>
          <p:cNvCxnSpPr/>
          <p:nvPr/>
        </p:nvCxnSpPr>
        <p:spPr>
          <a:xfrm flipV="1">
            <a:off x="2514311" y="2943802"/>
            <a:ext cx="2819400" cy="367146"/>
          </a:xfrm>
          <a:prstGeom prst="straightConnector1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0EC7F91-DF52-DAF2-62EA-FC3EDC3C0699}"/>
              </a:ext>
            </a:extLst>
          </p:cNvPr>
          <p:cNvCxnSpPr/>
          <p:nvPr/>
        </p:nvCxnSpPr>
        <p:spPr>
          <a:xfrm>
            <a:off x="2068368" y="2126097"/>
            <a:ext cx="3165764" cy="487217"/>
          </a:xfrm>
          <a:prstGeom prst="straightConnector1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EC1A841-3BE2-0C7E-353D-2271FE34D014}"/>
              </a:ext>
            </a:extLst>
          </p:cNvPr>
          <p:cNvCxnSpPr/>
          <p:nvPr/>
        </p:nvCxnSpPr>
        <p:spPr>
          <a:xfrm>
            <a:off x="5859608" y="1160607"/>
            <a:ext cx="1191490" cy="429491"/>
          </a:xfrm>
          <a:prstGeom prst="straightConnector1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AFDFF56-6ADF-096B-892E-1ED334512AEF}"/>
              </a:ext>
            </a:extLst>
          </p:cNvPr>
          <p:cNvSpPr/>
          <p:nvPr/>
        </p:nvSpPr>
        <p:spPr>
          <a:xfrm>
            <a:off x="3977013" y="313150"/>
            <a:ext cx="3024909" cy="889000"/>
          </a:xfrm>
          <a:prstGeom prst="roundRect">
            <a:avLst/>
          </a:prstGeom>
          <a:solidFill>
            <a:srgbClr val="023263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30CD97E-FDBC-CA7A-175B-9FED5739ED06}"/>
              </a:ext>
            </a:extLst>
          </p:cNvPr>
          <p:cNvSpPr/>
          <p:nvPr/>
        </p:nvSpPr>
        <p:spPr>
          <a:xfrm>
            <a:off x="146137" y="1586630"/>
            <a:ext cx="2320636" cy="1166090"/>
          </a:xfrm>
          <a:prstGeom prst="roundRect">
            <a:avLst/>
          </a:prstGeom>
          <a:solidFill>
            <a:srgbClr val="023263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E336CC1-26C6-B2D8-CD3D-3C08579F0132}"/>
              </a:ext>
            </a:extLst>
          </p:cNvPr>
          <p:cNvSpPr/>
          <p:nvPr/>
        </p:nvSpPr>
        <p:spPr>
          <a:xfrm>
            <a:off x="141708" y="3221813"/>
            <a:ext cx="2378363" cy="1662545"/>
          </a:xfrm>
          <a:prstGeom prst="roundRect">
            <a:avLst/>
          </a:prstGeom>
          <a:solidFill>
            <a:srgbClr val="023263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FF1BBDE-3D9C-B9DC-EEFD-8309B33ECAA2}"/>
              </a:ext>
            </a:extLst>
          </p:cNvPr>
          <p:cNvSpPr/>
          <p:nvPr/>
        </p:nvSpPr>
        <p:spPr>
          <a:xfrm>
            <a:off x="8851725" y="2693095"/>
            <a:ext cx="2389909" cy="1154545"/>
          </a:xfrm>
          <a:prstGeom prst="roundRect">
            <a:avLst/>
          </a:prstGeom>
          <a:solidFill>
            <a:srgbClr val="023263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27C06A6-F80D-2A44-74E9-7986A8FA0DD0}"/>
              </a:ext>
            </a:extLst>
          </p:cNvPr>
          <p:cNvSpPr txBox="1"/>
          <p:nvPr/>
        </p:nvSpPr>
        <p:spPr>
          <a:xfrm>
            <a:off x="196588" y="1832093"/>
            <a:ext cx="2375199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err="1"/>
              <a:t>Prikaz</a:t>
            </a:r>
            <a:r>
              <a:rPr lang="en-US" sz="1600"/>
              <a:t> </a:t>
            </a:r>
            <a:r>
              <a:rPr lang="en-US" sz="1600" err="1"/>
              <a:t>nasumicno</a:t>
            </a:r>
            <a:r>
              <a:rPr lang="en-US" sz="1600"/>
              <a:t> </a:t>
            </a:r>
            <a:r>
              <a:rPr lang="en-US" sz="1600" err="1"/>
              <a:t>generisane</a:t>
            </a:r>
            <a:r>
              <a:rPr lang="en-US" sz="1600"/>
              <a:t> </a:t>
            </a:r>
            <a:r>
              <a:rPr lang="en-US" sz="1600" err="1"/>
              <a:t>lozinke</a:t>
            </a:r>
            <a:endParaRPr lang="en-US" sz="16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4AF4AF-E4C7-62B4-13B5-420896B589AA}"/>
              </a:ext>
            </a:extLst>
          </p:cNvPr>
          <p:cNvSpPr txBox="1"/>
          <p:nvPr/>
        </p:nvSpPr>
        <p:spPr>
          <a:xfrm>
            <a:off x="239449" y="3390725"/>
            <a:ext cx="2289479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err="1"/>
              <a:t>Dugme</a:t>
            </a:r>
            <a:r>
              <a:rPr lang="en-US" sz="1600"/>
              <a:t> </a:t>
            </a:r>
            <a:r>
              <a:rPr lang="en-US" sz="1600" err="1"/>
              <a:t>koje</a:t>
            </a:r>
            <a:r>
              <a:rPr lang="en-US" sz="1600"/>
              <a:t> </a:t>
            </a:r>
            <a:r>
              <a:rPr lang="en-US" sz="1600" err="1"/>
              <a:t>svakim</a:t>
            </a:r>
            <a:r>
              <a:rPr lang="en-US" sz="1600"/>
              <a:t> </a:t>
            </a:r>
            <a:r>
              <a:rPr lang="en-US" sz="1600" err="1"/>
              <a:t>klikom</a:t>
            </a:r>
            <a:r>
              <a:rPr lang="en-US" sz="1600"/>
              <a:t> </a:t>
            </a:r>
            <a:r>
              <a:rPr lang="en-US" sz="1600" err="1"/>
              <a:t>na</a:t>
            </a:r>
            <a:r>
              <a:rPr lang="en-US" sz="1600"/>
              <a:t> </a:t>
            </a:r>
            <a:r>
              <a:rPr lang="en-US" sz="1600" err="1"/>
              <a:t>njega</a:t>
            </a:r>
            <a:r>
              <a:rPr lang="en-US" sz="1600"/>
              <a:t> </a:t>
            </a:r>
            <a:r>
              <a:rPr lang="en-US" sz="1600" err="1"/>
              <a:t>generise</a:t>
            </a:r>
            <a:r>
              <a:rPr lang="en-US" sz="1600"/>
              <a:t> </a:t>
            </a:r>
            <a:r>
              <a:rPr lang="en-US" sz="1600" err="1"/>
              <a:t>nasumicnu</a:t>
            </a:r>
            <a:r>
              <a:rPr lang="en-US" sz="1600"/>
              <a:t> </a:t>
            </a:r>
            <a:r>
              <a:rPr lang="en-US" sz="1600" err="1"/>
              <a:t>lozinku</a:t>
            </a:r>
            <a:endParaRPr lang="en-US" sz="160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C3F656-5144-E3AF-6097-134CE62A413E}"/>
              </a:ext>
            </a:extLst>
          </p:cNvPr>
          <p:cNvSpPr txBox="1"/>
          <p:nvPr/>
        </p:nvSpPr>
        <p:spPr>
          <a:xfrm>
            <a:off x="8881143" y="2792418"/>
            <a:ext cx="238769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err="1">
                <a:ea typeface="+mn-lt"/>
                <a:cs typeface="+mn-lt"/>
              </a:rPr>
              <a:t>Dugme</a:t>
            </a:r>
            <a:r>
              <a:rPr lang="en-US" sz="1400">
                <a:ea typeface="+mn-lt"/>
                <a:cs typeface="+mn-lt"/>
              </a:rPr>
              <a:t> </a:t>
            </a:r>
            <a:r>
              <a:rPr lang="en-US" sz="1400" err="1">
                <a:ea typeface="+mn-lt"/>
                <a:cs typeface="+mn-lt"/>
              </a:rPr>
              <a:t>koje</a:t>
            </a:r>
            <a:r>
              <a:rPr lang="en-US" sz="1400">
                <a:ea typeface="+mn-lt"/>
                <a:cs typeface="+mn-lt"/>
              </a:rPr>
              <a:t> </a:t>
            </a:r>
            <a:r>
              <a:rPr lang="en-US" sz="1400" err="1">
                <a:ea typeface="+mn-lt"/>
                <a:cs typeface="+mn-lt"/>
              </a:rPr>
              <a:t>svakim</a:t>
            </a:r>
            <a:r>
              <a:rPr lang="en-US" sz="1400">
                <a:ea typeface="+mn-lt"/>
                <a:cs typeface="+mn-lt"/>
              </a:rPr>
              <a:t> </a:t>
            </a:r>
            <a:r>
              <a:rPr lang="en-US" sz="1400" err="1">
                <a:ea typeface="+mn-lt"/>
                <a:cs typeface="+mn-lt"/>
              </a:rPr>
              <a:t>pritiskom</a:t>
            </a:r>
            <a:r>
              <a:rPr lang="en-US" sz="1400">
                <a:ea typeface="+mn-lt"/>
                <a:cs typeface="+mn-lt"/>
              </a:rPr>
              <a:t> </a:t>
            </a:r>
            <a:r>
              <a:rPr lang="en-US" sz="1400" err="1">
                <a:ea typeface="+mn-lt"/>
                <a:cs typeface="+mn-lt"/>
              </a:rPr>
              <a:t>na</a:t>
            </a:r>
            <a:r>
              <a:rPr lang="en-US" sz="1400">
                <a:ea typeface="+mn-lt"/>
                <a:cs typeface="+mn-lt"/>
              </a:rPr>
              <a:t> </a:t>
            </a:r>
            <a:r>
              <a:rPr lang="en-US" sz="1400" err="1">
                <a:ea typeface="+mn-lt"/>
                <a:cs typeface="+mn-lt"/>
              </a:rPr>
              <a:t>njega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kopira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unutar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lokalne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memorije</a:t>
            </a:r>
            <a:r>
              <a:rPr lang="en-US" sz="1400">
                <a:ea typeface="+mn-lt"/>
                <a:cs typeface="+mn-lt"/>
              </a:rPr>
              <a:t> </a:t>
            </a:r>
            <a:r>
              <a:rPr lang="en-US" sz="1400" err="1">
                <a:ea typeface="+mn-lt"/>
                <a:cs typeface="+mn-lt"/>
              </a:rPr>
              <a:t>nasumicnu</a:t>
            </a:r>
            <a:r>
              <a:rPr lang="en-US" sz="1400">
                <a:ea typeface="+mn-lt"/>
                <a:cs typeface="+mn-lt"/>
              </a:rPr>
              <a:t> </a:t>
            </a:r>
            <a:r>
              <a:rPr lang="en-US" sz="1400" err="1">
                <a:ea typeface="+mn-lt"/>
                <a:cs typeface="+mn-lt"/>
              </a:rPr>
              <a:t>lozinku</a:t>
            </a:r>
            <a:endParaRPr lang="en-US" sz="1400" err="1">
              <a:solidFill>
                <a:srgbClr val="000000"/>
              </a:solidFill>
              <a:ea typeface="+mn-lt"/>
              <a:cs typeface="+mn-lt"/>
            </a:endParaRPr>
          </a:p>
          <a:p>
            <a:pPr algn="l"/>
            <a:endParaRPr lang="en-US" sz="16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90F898-D024-6FF7-4168-8224BA7AC6B4}"/>
              </a:ext>
            </a:extLst>
          </p:cNvPr>
          <p:cNvSpPr txBox="1"/>
          <p:nvPr/>
        </p:nvSpPr>
        <p:spPr>
          <a:xfrm>
            <a:off x="3979572" y="398238"/>
            <a:ext cx="2895508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err="1"/>
              <a:t>Korisnik</a:t>
            </a:r>
            <a:r>
              <a:rPr lang="en-US" sz="1400"/>
              <a:t> </a:t>
            </a:r>
            <a:r>
              <a:rPr lang="en-US" sz="1400" err="1"/>
              <a:t>sajta</a:t>
            </a:r>
            <a:r>
              <a:rPr lang="en-US" sz="1400"/>
              <a:t> </a:t>
            </a:r>
            <a:r>
              <a:rPr lang="en-US" sz="1400" err="1"/>
              <a:t>zna</a:t>
            </a:r>
            <a:r>
              <a:rPr lang="en-US" sz="1400"/>
              <a:t> u </a:t>
            </a:r>
            <a:r>
              <a:rPr lang="en-US" sz="1400" err="1"/>
              <a:t>svakom</a:t>
            </a:r>
            <a:r>
              <a:rPr lang="en-US" sz="1400"/>
              <a:t> </a:t>
            </a:r>
            <a:r>
              <a:rPr lang="en-US" sz="1400" err="1"/>
              <a:t>momentu</a:t>
            </a:r>
            <a:r>
              <a:rPr lang="en-US" sz="1400"/>
              <a:t> </a:t>
            </a:r>
            <a:r>
              <a:rPr lang="en-US" sz="1400" err="1"/>
              <a:t>na</a:t>
            </a:r>
            <a:r>
              <a:rPr lang="en-US" sz="1400"/>
              <a:t> </a:t>
            </a:r>
            <a:r>
              <a:rPr lang="en-US" sz="1400" err="1"/>
              <a:t>kojoj</a:t>
            </a:r>
            <a:r>
              <a:rPr lang="en-US" sz="1400"/>
              <a:t> </a:t>
            </a:r>
            <a:r>
              <a:rPr lang="en-US" sz="1400" err="1"/>
              <a:t>stranici</a:t>
            </a:r>
            <a:r>
              <a:rPr lang="en-US" sz="1400"/>
              <a:t> </a:t>
            </a:r>
            <a:r>
              <a:rPr lang="en-US" sz="1400" err="1"/>
              <a:t>navigacije</a:t>
            </a:r>
            <a:r>
              <a:rPr lang="en-US" sz="1400"/>
              <a:t> se </a:t>
            </a:r>
            <a:r>
              <a:rPr lang="en-US" sz="1400" err="1"/>
              <a:t>trenutno</a:t>
            </a:r>
            <a:r>
              <a:rPr lang="en-US" sz="1400"/>
              <a:t> </a:t>
            </a:r>
            <a:r>
              <a:rPr lang="en-US" sz="1400" err="1"/>
              <a:t>nalazi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3548293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9E02F-7BC7-730E-2ACA-D3ADA8F23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7636" y="161132"/>
            <a:ext cx="9905999" cy="1360898"/>
          </a:xfrm>
        </p:spPr>
        <p:txBody>
          <a:bodyPr/>
          <a:lstStyle/>
          <a:p>
            <a:r>
              <a:rPr lang="en-US"/>
              <a:t>Contact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4871F39F-D6FA-E92E-D847-A3CE86C7EE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58" t="12795" r="2841" b="7071"/>
          <a:stretch/>
        </p:blipFill>
        <p:spPr>
          <a:xfrm>
            <a:off x="1570181" y="1408176"/>
            <a:ext cx="9051678" cy="4237198"/>
          </a:xfr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B6FFA80-95D0-A2C5-2E01-86CFDB6A5E3B}"/>
              </a:ext>
            </a:extLst>
          </p:cNvPr>
          <p:cNvCxnSpPr/>
          <p:nvPr/>
        </p:nvCxnSpPr>
        <p:spPr>
          <a:xfrm flipH="1">
            <a:off x="8158018" y="2937164"/>
            <a:ext cx="2110509" cy="972127"/>
          </a:xfrm>
          <a:prstGeom prst="straightConnector1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503F821-1F3F-2987-6725-DAFD4ABBD11C}"/>
              </a:ext>
            </a:extLst>
          </p:cNvPr>
          <p:cNvSpPr/>
          <p:nvPr/>
        </p:nvSpPr>
        <p:spPr>
          <a:xfrm>
            <a:off x="9321451" y="2006061"/>
            <a:ext cx="2516909" cy="1039091"/>
          </a:xfrm>
          <a:prstGeom prst="roundRect">
            <a:avLst/>
          </a:prstGeom>
          <a:solidFill>
            <a:srgbClr val="023263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4D0701-CEC0-AE1F-4805-7C1013EC6D48}"/>
              </a:ext>
            </a:extLst>
          </p:cNvPr>
          <p:cNvSpPr txBox="1"/>
          <p:nvPr/>
        </p:nvSpPr>
        <p:spPr>
          <a:xfrm>
            <a:off x="9521994" y="2163112"/>
            <a:ext cx="221293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err="1"/>
              <a:t>Prevencija</a:t>
            </a:r>
            <a:r>
              <a:rPr lang="en-US" sz="1600"/>
              <a:t> </a:t>
            </a:r>
            <a:r>
              <a:rPr lang="en-US" sz="1600" err="1"/>
              <a:t>greske</a:t>
            </a:r>
            <a:r>
              <a:rPr lang="en-US" sz="1600"/>
              <a:t> </a:t>
            </a:r>
            <a:r>
              <a:rPr lang="en-US" sz="1600" err="1"/>
              <a:t>unutar</a:t>
            </a:r>
            <a:r>
              <a:rPr lang="en-US" sz="1600"/>
              <a:t> </a:t>
            </a:r>
            <a:r>
              <a:rPr lang="en-US" sz="1600" err="1"/>
              <a:t>kontakt</a:t>
            </a:r>
            <a:r>
              <a:rPr lang="en-US" sz="1600"/>
              <a:t> </a:t>
            </a:r>
            <a:r>
              <a:rPr lang="en-US" sz="1600" err="1"/>
              <a:t>forme</a:t>
            </a:r>
            <a:endParaRPr lang="en-US" sz="16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06625A-0452-9BA4-6293-443FEFFE498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solidFill>
                <a:srgbClr val="222222"/>
              </a:solidFill>
              <a:latin typeface="Arial"/>
              <a:cs typeface="Arial"/>
            </a:endParaRPr>
          </a:p>
        </p:txBody>
      </p:sp>
      <p:pic>
        <p:nvPicPr>
          <p:cNvPr id="10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B566C68A-7AE3-F981-DA1C-91321C6D43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6" t="12658" r="2857" b="6645"/>
          <a:stretch/>
        </p:blipFill>
        <p:spPr>
          <a:xfrm>
            <a:off x="150091" y="2031631"/>
            <a:ext cx="4098217" cy="19511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1F71910-C50E-7B9C-7D59-CF561249AD5A}"/>
              </a:ext>
            </a:extLst>
          </p:cNvPr>
          <p:cNvSpPr txBox="1"/>
          <p:nvPr/>
        </p:nvSpPr>
        <p:spPr>
          <a:xfrm>
            <a:off x="509198" y="3466085"/>
            <a:ext cx="441399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20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74BF9A8-6CA1-673E-2FFF-852F76D74AD5}"/>
              </a:ext>
            </a:extLst>
          </p:cNvPr>
          <p:cNvCxnSpPr>
            <a:cxnSpLocks/>
          </p:cNvCxnSpPr>
          <p:nvPr/>
        </p:nvCxnSpPr>
        <p:spPr>
          <a:xfrm>
            <a:off x="3206745" y="4599852"/>
            <a:ext cx="4285966" cy="318223"/>
          </a:xfrm>
          <a:prstGeom prst="straightConnector1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CB2E86D-CD2D-2256-099F-444407F771AD}"/>
              </a:ext>
            </a:extLst>
          </p:cNvPr>
          <p:cNvSpPr/>
          <p:nvPr/>
        </p:nvSpPr>
        <p:spPr>
          <a:xfrm>
            <a:off x="1359384" y="4048124"/>
            <a:ext cx="1650919" cy="961595"/>
          </a:xfrm>
          <a:prstGeom prst="roundRect">
            <a:avLst/>
          </a:prstGeom>
          <a:solidFill>
            <a:srgbClr val="023263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7F33693-B029-9FC0-8393-D6AAF2711320}"/>
              </a:ext>
            </a:extLst>
          </p:cNvPr>
          <p:cNvSpPr txBox="1"/>
          <p:nvPr/>
        </p:nvSpPr>
        <p:spPr>
          <a:xfrm>
            <a:off x="1373739" y="4138187"/>
            <a:ext cx="165091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err="1">
                <a:ea typeface="+mn-lt"/>
                <a:cs typeface="+mn-lt"/>
              </a:rPr>
              <a:t>Otvara</a:t>
            </a:r>
            <a:r>
              <a:rPr lang="en-US" sz="1200">
                <a:ea typeface="+mn-lt"/>
                <a:cs typeface="+mn-lt"/>
              </a:rPr>
              <a:t> se nova  </a:t>
            </a:r>
            <a:r>
              <a:rPr lang="en-US" sz="1200" err="1">
                <a:ea typeface="+mn-lt"/>
                <a:cs typeface="+mn-lt"/>
              </a:rPr>
              <a:t>stranica</a:t>
            </a:r>
            <a:r>
              <a:rPr lang="en-US" sz="1200">
                <a:ea typeface="+mn-lt"/>
                <a:cs typeface="+mn-lt"/>
              </a:rPr>
              <a:t> </a:t>
            </a:r>
            <a:r>
              <a:rPr lang="en-US" sz="1200" err="1">
                <a:ea typeface="+mn-lt"/>
                <a:cs typeface="+mn-lt"/>
              </a:rPr>
              <a:t>kada</a:t>
            </a:r>
            <a:r>
              <a:rPr lang="en-US" sz="1200">
                <a:ea typeface="+mn-lt"/>
                <a:cs typeface="+mn-lt"/>
              </a:rPr>
              <a:t> </a:t>
            </a:r>
            <a:r>
              <a:rPr lang="en-US" sz="1200" err="1">
                <a:ea typeface="+mn-lt"/>
                <a:cs typeface="+mn-lt"/>
              </a:rPr>
              <a:t>je</a:t>
            </a:r>
            <a:r>
              <a:rPr lang="en-US" sz="1200">
                <a:ea typeface="+mn-lt"/>
                <a:cs typeface="+mn-lt"/>
              </a:rPr>
              <a:t> </a:t>
            </a:r>
            <a:r>
              <a:rPr lang="en-US" sz="1200" err="1">
                <a:ea typeface="+mn-lt"/>
                <a:cs typeface="+mn-lt"/>
              </a:rPr>
              <a:t>dugme</a:t>
            </a:r>
            <a:r>
              <a:rPr lang="en-US" sz="1200">
                <a:ea typeface="+mn-lt"/>
                <a:cs typeface="+mn-lt"/>
              </a:rPr>
              <a:t> </a:t>
            </a:r>
            <a:r>
              <a:rPr lang="en-US" sz="1200" err="1">
                <a:ea typeface="+mn-lt"/>
                <a:cs typeface="+mn-lt"/>
              </a:rPr>
              <a:t>kliknuto</a:t>
            </a:r>
            <a:endParaRPr lang="en-US" sz="1200">
              <a:solidFill>
                <a:srgbClr val="000000"/>
              </a:solidFill>
              <a:ea typeface="+mn-lt"/>
              <a:cs typeface="+mn-lt"/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546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8D5A-4A8E-F246-B940-2D2B19A38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043" y="83828"/>
            <a:ext cx="9905999" cy="1360898"/>
          </a:xfrm>
        </p:spPr>
        <p:txBody>
          <a:bodyPr/>
          <a:lstStyle/>
          <a:p>
            <a:r>
              <a:rPr lang="en-US"/>
              <a:t>About us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0FE0DBEF-1F66-1E41-DD31-DE848C5EC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82" t="12270" r="3652" b="6742"/>
          <a:stretch/>
        </p:blipFill>
        <p:spPr>
          <a:xfrm>
            <a:off x="1674091" y="1345858"/>
            <a:ext cx="8740920" cy="4165638"/>
          </a:xfr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C7F54B8-AC74-71B8-55CB-7F7DC98A4958}"/>
              </a:ext>
            </a:extLst>
          </p:cNvPr>
          <p:cNvSpPr/>
          <p:nvPr/>
        </p:nvSpPr>
        <p:spPr>
          <a:xfrm>
            <a:off x="3968156" y="666473"/>
            <a:ext cx="1916545" cy="1004454"/>
          </a:xfrm>
          <a:prstGeom prst="roundRect">
            <a:avLst/>
          </a:prstGeom>
          <a:solidFill>
            <a:srgbClr val="023263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C36E0B-6751-6247-BDB2-B5C786A78EC2}"/>
              </a:ext>
            </a:extLst>
          </p:cNvPr>
          <p:cNvSpPr txBox="1"/>
          <p:nvPr/>
        </p:nvSpPr>
        <p:spPr>
          <a:xfrm>
            <a:off x="4044389" y="760893"/>
            <a:ext cx="1888957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err="1"/>
              <a:t>Raaspored</a:t>
            </a:r>
            <a:r>
              <a:rPr lang="en-US" sz="1400"/>
              <a:t> I </a:t>
            </a:r>
            <a:r>
              <a:rPr lang="en-US" sz="1400" err="1"/>
              <a:t>kompozicija</a:t>
            </a:r>
            <a:r>
              <a:rPr lang="en-US" sz="1400"/>
              <a:t> (</a:t>
            </a:r>
            <a:r>
              <a:rPr lang="en-US" sz="1400" err="1"/>
              <a:t>teksta</a:t>
            </a:r>
            <a:r>
              <a:rPr lang="en-US" sz="1400"/>
              <a:t> I </a:t>
            </a:r>
            <a:r>
              <a:rPr lang="en-US" sz="1400" err="1"/>
              <a:t>ikonica</a:t>
            </a:r>
            <a:r>
              <a:rPr lang="en-US" sz="1400"/>
              <a:t>) - z shape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6E60AFE-E82A-EA86-68E2-149B7917070C}"/>
              </a:ext>
            </a:extLst>
          </p:cNvPr>
          <p:cNvCxnSpPr/>
          <p:nvPr/>
        </p:nvCxnSpPr>
        <p:spPr>
          <a:xfrm>
            <a:off x="5423766" y="1625311"/>
            <a:ext cx="914400" cy="914400"/>
          </a:xfrm>
          <a:prstGeom prst="straightConnector1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3515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F6F8D-4488-8BD0-06FA-051AC78DE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76299"/>
            <a:ext cx="9905999" cy="1360898"/>
          </a:xfrm>
        </p:spPr>
        <p:txBody>
          <a:bodyPr/>
          <a:lstStyle/>
          <a:p>
            <a:r>
              <a:rPr lang="en-US"/>
              <a:t>FAQ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19F888DF-76FB-C616-6A42-76429E768D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47" t="12795" r="3788" b="6734"/>
          <a:stretch/>
        </p:blipFill>
        <p:spPr>
          <a:xfrm>
            <a:off x="1754909" y="1408176"/>
            <a:ext cx="8532113" cy="4052469"/>
          </a:xfr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299B862-FF0E-6080-680A-5EFEC440A99B}"/>
              </a:ext>
            </a:extLst>
          </p:cNvPr>
          <p:cNvSpPr/>
          <p:nvPr/>
        </p:nvSpPr>
        <p:spPr>
          <a:xfrm>
            <a:off x="3110630" y="803753"/>
            <a:ext cx="2413000" cy="1039090"/>
          </a:xfrm>
          <a:prstGeom prst="roundRect">
            <a:avLst/>
          </a:prstGeom>
          <a:solidFill>
            <a:srgbClr val="023263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4EF2D9-C73F-DC42-B7E3-706BE403BB10}"/>
              </a:ext>
            </a:extLst>
          </p:cNvPr>
          <p:cNvSpPr txBox="1"/>
          <p:nvPr/>
        </p:nvSpPr>
        <p:spPr>
          <a:xfrm>
            <a:off x="3340748" y="951471"/>
            <a:ext cx="1941534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err="1">
                <a:ea typeface="+mn-lt"/>
                <a:cs typeface="+mn-lt"/>
              </a:rPr>
              <a:t>Raaspored</a:t>
            </a:r>
            <a:r>
              <a:rPr lang="en-US" sz="1400">
                <a:ea typeface="+mn-lt"/>
                <a:cs typeface="+mn-lt"/>
              </a:rPr>
              <a:t> I </a:t>
            </a:r>
            <a:r>
              <a:rPr lang="en-US" sz="1400" err="1">
                <a:ea typeface="+mn-lt"/>
                <a:cs typeface="+mn-lt"/>
              </a:rPr>
              <a:t>kompozicija</a:t>
            </a:r>
            <a:r>
              <a:rPr lang="en-US" sz="1400">
                <a:ea typeface="+mn-lt"/>
                <a:cs typeface="+mn-lt"/>
              </a:rPr>
              <a:t> (</a:t>
            </a:r>
            <a:r>
              <a:rPr lang="en-US" sz="1400" err="1">
                <a:ea typeface="+mn-lt"/>
                <a:cs typeface="+mn-lt"/>
              </a:rPr>
              <a:t>teksta</a:t>
            </a:r>
            <a:r>
              <a:rPr lang="en-US" sz="1400">
                <a:ea typeface="+mn-lt"/>
                <a:cs typeface="+mn-lt"/>
              </a:rPr>
              <a:t> I </a:t>
            </a:r>
            <a:r>
              <a:rPr lang="en-US" sz="1400" err="1">
                <a:ea typeface="+mn-lt"/>
                <a:cs typeface="+mn-lt"/>
              </a:rPr>
              <a:t>ikonica</a:t>
            </a:r>
            <a:r>
              <a:rPr lang="en-US" sz="1400">
                <a:ea typeface="+mn-lt"/>
                <a:cs typeface="+mn-lt"/>
              </a:rPr>
              <a:t>) - F shape</a:t>
            </a:r>
            <a:endParaRPr lang="en-US" sz="1400">
              <a:solidFill>
                <a:srgbClr val="000000"/>
              </a:solidFill>
              <a:ea typeface="+mn-lt"/>
              <a:cs typeface="+mn-lt"/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2508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813DA-261A-7067-54AA-72927019F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043" y="116958"/>
            <a:ext cx="9905999" cy="1360898"/>
          </a:xfrm>
        </p:spPr>
        <p:txBody>
          <a:bodyPr/>
          <a:lstStyle/>
          <a:p>
            <a:r>
              <a:rPr lang="en-US"/>
              <a:t>Login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438C0349-9087-DF81-B799-A426B01B4A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58" t="12458" r="3977" b="7071"/>
          <a:stretch/>
        </p:blipFill>
        <p:spPr>
          <a:xfrm>
            <a:off x="2032000" y="1719904"/>
            <a:ext cx="8070281" cy="3844637"/>
          </a:xfr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46A7DA0-2A3A-0311-A892-76E336A321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841" t="4714" r="31439" b="22048"/>
          <a:stretch/>
        </p:blipFill>
        <p:spPr>
          <a:xfrm>
            <a:off x="8220364" y="952499"/>
            <a:ext cx="3048007" cy="308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809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1846D-81F5-8599-6462-C0ED1402E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Ukratko</a:t>
            </a:r>
            <a:r>
              <a:rPr lang="en-US"/>
              <a:t> o </a:t>
            </a:r>
            <a:r>
              <a:rPr lang="en-US" err="1"/>
              <a:t>projektu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91AF7-2193-3EBF-CB0E-3181AF51FA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Arial"/>
                <a:cs typeface="Arial"/>
              </a:rPr>
              <a:t>"</a:t>
            </a:r>
            <a:r>
              <a:rPr lang="en-US" err="1">
                <a:latin typeface="Arial"/>
                <a:cs typeface="Arial"/>
              </a:rPr>
              <a:t>Passwordinator</a:t>
            </a:r>
            <a:r>
              <a:rPr lang="en-US">
                <a:latin typeface="Arial"/>
                <a:cs typeface="Arial"/>
              </a:rPr>
              <a:t>" je </a:t>
            </a:r>
            <a:r>
              <a:rPr lang="en-US" err="1">
                <a:latin typeface="Arial"/>
                <a:cs typeface="Arial"/>
              </a:rPr>
              <a:t>projekat</a:t>
            </a:r>
            <a:r>
              <a:rPr lang="en-US">
                <a:latin typeface="Arial"/>
                <a:cs typeface="Arial"/>
              </a:rPr>
              <a:t> koji se </a:t>
            </a:r>
            <a:r>
              <a:rPr lang="en-US" err="1">
                <a:latin typeface="Arial"/>
                <a:cs typeface="Arial"/>
              </a:rPr>
              <a:t>fokusira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na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bezbednost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na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internetu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kroz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generisanje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nasumičnih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lozinki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njihovu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upotrebu</a:t>
            </a:r>
            <a:r>
              <a:rPr lang="en-US">
                <a:latin typeface="Arial"/>
                <a:cs typeface="Arial"/>
              </a:rPr>
              <a:t>. </a:t>
            </a:r>
            <a:r>
              <a:rPr lang="en-US" err="1">
                <a:latin typeface="Arial"/>
                <a:cs typeface="Arial"/>
              </a:rPr>
              <a:t>Ovaj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projekat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obuhvata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funkcionalnosti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kao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što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su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generisanje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nasumičnih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lozinki</a:t>
            </a:r>
            <a:r>
              <a:rPr lang="en-US">
                <a:latin typeface="Arial"/>
                <a:cs typeface="Arial"/>
              </a:rPr>
              <a:t>, </a:t>
            </a:r>
            <a:r>
              <a:rPr lang="en-US" err="1">
                <a:latin typeface="Arial"/>
                <a:cs typeface="Arial"/>
              </a:rPr>
              <a:t>validacija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kontakt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forme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login </a:t>
            </a:r>
            <a:r>
              <a:rPr lang="en-US" err="1">
                <a:latin typeface="Arial"/>
                <a:cs typeface="Arial"/>
              </a:rPr>
              <a:t>forme</a:t>
            </a:r>
            <a:r>
              <a:rPr lang="en-US">
                <a:latin typeface="Arial"/>
                <a:cs typeface="Arial"/>
              </a:rPr>
              <a:t>, </a:t>
            </a:r>
            <a:r>
              <a:rPr lang="en-US" err="1">
                <a:latin typeface="Arial"/>
                <a:cs typeface="Arial"/>
              </a:rPr>
              <a:t>sve</a:t>
            </a:r>
            <a:r>
              <a:rPr lang="en-US">
                <a:latin typeface="Arial"/>
                <a:cs typeface="Arial"/>
              </a:rPr>
              <a:t> u </a:t>
            </a:r>
            <a:r>
              <a:rPr lang="en-US" err="1">
                <a:latin typeface="Arial"/>
                <a:cs typeface="Arial"/>
              </a:rPr>
              <a:t>sklopu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modernog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jednostavnog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dizajna</a:t>
            </a:r>
            <a:r>
              <a:rPr lang="en-US">
                <a:latin typeface="Arial"/>
                <a:cs typeface="Arial"/>
              </a:rPr>
              <a:t>.</a:t>
            </a:r>
            <a:endParaRPr lang="en-US">
              <a:latin typeface="Walbaum Display"/>
              <a:cs typeface="Arial"/>
            </a:endParaRPr>
          </a:p>
          <a:p>
            <a:r>
              <a:rPr lang="en-US">
                <a:latin typeface="Arial"/>
                <a:cs typeface="Arial"/>
              </a:rPr>
              <a:t> </a:t>
            </a:r>
            <a:r>
              <a:rPr lang="en-US" err="1">
                <a:latin typeface="Arial"/>
                <a:cs typeface="Arial"/>
              </a:rPr>
              <a:t>Razvijen</a:t>
            </a:r>
            <a:r>
              <a:rPr lang="en-US">
                <a:latin typeface="Arial"/>
                <a:cs typeface="Arial"/>
              </a:rPr>
              <a:t> je </a:t>
            </a:r>
            <a:r>
              <a:rPr lang="en-US" err="1">
                <a:latin typeface="Arial"/>
                <a:cs typeface="Arial"/>
              </a:rPr>
              <a:t>korišćenjem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tehnologija</a:t>
            </a:r>
            <a:r>
              <a:rPr lang="en-US">
                <a:latin typeface="Arial"/>
                <a:cs typeface="Arial"/>
              </a:rPr>
              <a:t> HTML, CSS, JavaScript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Bootstrap, </a:t>
            </a:r>
            <a:r>
              <a:rPr lang="en-US" err="1">
                <a:latin typeface="Arial"/>
                <a:cs typeface="Arial"/>
              </a:rPr>
              <a:t>pružajući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korisnicima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pouzdan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alat</a:t>
            </a:r>
            <a:r>
              <a:rPr lang="en-US">
                <a:latin typeface="Arial"/>
                <a:cs typeface="Arial"/>
              </a:rPr>
              <a:t> za </a:t>
            </a:r>
            <a:r>
              <a:rPr lang="en-US" err="1">
                <a:latin typeface="Arial"/>
                <a:cs typeface="Arial"/>
              </a:rPr>
              <a:t>upravljanje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njihovim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lozinkama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unapređenje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bezbednosti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na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internetu</a:t>
            </a:r>
            <a:r>
              <a:rPr lang="en-US">
                <a:latin typeface="Arial"/>
                <a:cs typeface="Arial"/>
              </a:rPr>
              <a:t>.</a:t>
            </a:r>
            <a:endParaRPr lang="en-US"/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68D582D8-CC26-68B7-FAF0-F1D9C0F64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454" y="352137"/>
            <a:ext cx="2643910" cy="148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725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D67E0-A7B3-BAB1-358B-38916A5B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88208"/>
            <a:ext cx="9905999" cy="1360898"/>
          </a:xfrm>
        </p:spPr>
        <p:txBody>
          <a:bodyPr/>
          <a:lstStyle/>
          <a:p>
            <a:r>
              <a:rPr lang="en-US" err="1"/>
              <a:t>Tehnologije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F2D07-392E-92C9-F5CD-6379A735E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latin typeface="Arial"/>
                <a:cs typeface="Arial"/>
              </a:rPr>
              <a:t> </a:t>
            </a:r>
            <a:r>
              <a:rPr lang="en-US" b="1">
                <a:latin typeface="Arial"/>
                <a:cs typeface="Arial"/>
              </a:rPr>
              <a:t>HTML, CSS, JavaScript </a:t>
            </a:r>
            <a:r>
              <a:rPr lang="en-US" b="1" err="1">
                <a:latin typeface="Arial"/>
                <a:cs typeface="Arial"/>
              </a:rPr>
              <a:t>i</a:t>
            </a:r>
            <a:r>
              <a:rPr lang="en-US" b="1">
                <a:latin typeface="Arial"/>
                <a:cs typeface="Arial"/>
              </a:rPr>
              <a:t> Bootstrap</a:t>
            </a:r>
            <a:r>
              <a:rPr lang="en-US">
                <a:latin typeface="Arial"/>
                <a:cs typeface="Arial"/>
              </a:rPr>
              <a:t>: Ovi </a:t>
            </a:r>
            <a:r>
              <a:rPr lang="en-US" err="1">
                <a:latin typeface="Arial"/>
                <a:cs typeface="Arial"/>
              </a:rPr>
              <a:t>tehnološki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temelji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činili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su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osnovu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projekta</a:t>
            </a:r>
            <a:r>
              <a:rPr lang="en-US">
                <a:latin typeface="Arial"/>
                <a:cs typeface="Arial"/>
              </a:rPr>
              <a:t>, </a:t>
            </a:r>
            <a:r>
              <a:rPr lang="en-US" err="1">
                <a:latin typeface="Arial"/>
                <a:cs typeface="Arial"/>
              </a:rPr>
              <a:t>omogućavajući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kreiranje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strukture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veb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stranice</a:t>
            </a:r>
            <a:r>
              <a:rPr lang="en-US">
                <a:latin typeface="Arial"/>
                <a:cs typeface="Arial"/>
              </a:rPr>
              <a:t>, </a:t>
            </a:r>
            <a:r>
              <a:rPr lang="en-US" err="1">
                <a:latin typeface="Arial"/>
                <a:cs typeface="Arial"/>
              </a:rPr>
              <a:t>estetski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privlačnog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dizajna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funkcionalnosti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kroz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interaktivne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elemente</a:t>
            </a:r>
            <a:r>
              <a:rPr lang="en-US">
                <a:latin typeface="Arial"/>
                <a:cs typeface="Arial"/>
              </a:rPr>
              <a:t>.</a:t>
            </a:r>
          </a:p>
          <a:p>
            <a:r>
              <a:rPr lang="en-US" b="1">
                <a:latin typeface="Arial"/>
                <a:cs typeface="Arial"/>
              </a:rPr>
              <a:t>Adobe Photoshop: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Koristeći</a:t>
            </a:r>
            <a:r>
              <a:rPr lang="en-US">
                <a:latin typeface="Arial"/>
                <a:cs typeface="Arial"/>
              </a:rPr>
              <a:t> Photoshop, </a:t>
            </a:r>
            <a:r>
              <a:rPr lang="en-US" err="1">
                <a:latin typeface="Arial"/>
                <a:cs typeface="Arial"/>
              </a:rPr>
              <a:t>detaljno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sam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oblikovala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grafičke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elemente</a:t>
            </a:r>
            <a:r>
              <a:rPr lang="en-US">
                <a:latin typeface="Arial"/>
                <a:cs typeface="Arial"/>
              </a:rPr>
              <a:t> I logo </a:t>
            </a:r>
            <a:r>
              <a:rPr lang="en-US" err="1">
                <a:latin typeface="Arial"/>
                <a:cs typeface="Arial"/>
              </a:rPr>
              <a:t>sajta</a:t>
            </a:r>
            <a:r>
              <a:rPr lang="en-US">
                <a:latin typeface="Arial"/>
                <a:cs typeface="Arial"/>
              </a:rPr>
              <a:t>.</a:t>
            </a:r>
          </a:p>
          <a:p>
            <a:r>
              <a:rPr lang="en-US" b="1">
                <a:latin typeface="Arial"/>
                <a:cs typeface="Arial"/>
              </a:rPr>
              <a:t>Netlify:</a:t>
            </a:r>
            <a:r>
              <a:rPr lang="en-US">
                <a:latin typeface="Arial"/>
                <a:cs typeface="Arial"/>
              </a:rPr>
              <a:t> Za </a:t>
            </a:r>
            <a:r>
              <a:rPr lang="en-US" err="1">
                <a:latin typeface="Arial"/>
                <a:cs typeface="Arial"/>
              </a:rPr>
              <a:t>brzo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jednostavno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objavljivanje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projekta</a:t>
            </a:r>
            <a:r>
              <a:rPr lang="en-US">
                <a:latin typeface="Arial"/>
                <a:cs typeface="Arial"/>
              </a:rPr>
              <a:t>, </a:t>
            </a:r>
            <a:r>
              <a:rPr lang="en-US" err="1">
                <a:latin typeface="Arial"/>
                <a:cs typeface="Arial"/>
              </a:rPr>
              <a:t>koristila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sam</a:t>
            </a:r>
            <a:r>
              <a:rPr lang="en-US">
                <a:latin typeface="Arial"/>
                <a:cs typeface="Arial"/>
              </a:rPr>
              <a:t> Netlify </a:t>
            </a:r>
            <a:r>
              <a:rPr lang="en-US" err="1">
                <a:latin typeface="Arial"/>
                <a:cs typeface="Arial"/>
              </a:rPr>
              <a:t>platformu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koja</a:t>
            </a:r>
            <a:r>
              <a:rPr lang="en-US">
                <a:latin typeface="Arial"/>
                <a:cs typeface="Arial"/>
              </a:rPr>
              <a:t> je </a:t>
            </a:r>
            <a:r>
              <a:rPr lang="en-US" err="1">
                <a:latin typeface="Arial"/>
                <a:cs typeface="Arial"/>
              </a:rPr>
              <a:t>omogućila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trenutni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pristup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kreacijama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korisnicima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širom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sveta</a:t>
            </a:r>
            <a:r>
              <a:rPr lang="en-US">
                <a:latin typeface="Arial"/>
                <a:cs typeface="Arial"/>
              </a:rPr>
              <a:t>.</a:t>
            </a:r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E9A5F09F-50BD-EEA6-2E87-CFABC7E80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1546" y="155863"/>
            <a:ext cx="3278910" cy="1847273"/>
          </a:xfrm>
          <a:prstGeom prst="rect">
            <a:avLst/>
          </a:prstGeom>
        </p:spPr>
      </p:pic>
      <p:pic>
        <p:nvPicPr>
          <p:cNvPr id="5" name="Picture 4" descr="A black and white pixelated text&#10;&#10;Description automatically generated">
            <a:extLst>
              <a:ext uri="{FF2B5EF4-FFF2-40B4-BE49-F238E27FC236}">
                <a16:creationId xmlns:a16="http://schemas.microsoft.com/office/drawing/2014/main" id="{C1DE50CB-99AA-6D7A-4B8A-7A5B9CC34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2893" y="5145367"/>
            <a:ext cx="1549953" cy="88665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5ED3FA5-A61F-39C7-10D5-C13CA0D4EE50}"/>
              </a:ext>
            </a:extLst>
          </p:cNvPr>
          <p:cNvSpPr/>
          <p:nvPr/>
        </p:nvSpPr>
        <p:spPr>
          <a:xfrm>
            <a:off x="8866117" y="1471333"/>
            <a:ext cx="1408545" cy="715818"/>
          </a:xfrm>
          <a:prstGeom prst="roundRect">
            <a:avLst/>
          </a:prstGeom>
          <a:solidFill>
            <a:srgbClr val="001F3E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1E88F9E-F626-6D47-31ED-CCCE30168C13}"/>
              </a:ext>
            </a:extLst>
          </p:cNvPr>
          <p:cNvSpPr/>
          <p:nvPr/>
        </p:nvSpPr>
        <p:spPr>
          <a:xfrm>
            <a:off x="9910949" y="5163419"/>
            <a:ext cx="1872153" cy="896073"/>
          </a:xfrm>
          <a:prstGeom prst="roundRect">
            <a:avLst/>
          </a:prstGeom>
          <a:solidFill>
            <a:srgbClr val="001F3E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CE481DC-242D-3A7C-E711-40E85B64D637}"/>
              </a:ext>
            </a:extLst>
          </p:cNvPr>
          <p:cNvCxnSpPr>
            <a:cxnSpLocks/>
          </p:cNvCxnSpPr>
          <p:nvPr/>
        </p:nvCxnSpPr>
        <p:spPr>
          <a:xfrm flipH="1" flipV="1">
            <a:off x="9229546" y="5431853"/>
            <a:ext cx="564710" cy="385607"/>
          </a:xfrm>
          <a:prstGeom prst="straightConnector1">
            <a:avLst/>
          </a:prstGeom>
          <a:ln>
            <a:solidFill>
              <a:srgbClr val="001F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902737F-725E-9041-A685-0E1714CCE598}"/>
              </a:ext>
            </a:extLst>
          </p:cNvPr>
          <p:cNvCxnSpPr/>
          <p:nvPr/>
        </p:nvCxnSpPr>
        <p:spPr>
          <a:xfrm flipH="1" flipV="1">
            <a:off x="7792893" y="1315894"/>
            <a:ext cx="1002145" cy="424872"/>
          </a:xfrm>
          <a:prstGeom prst="straightConnector1">
            <a:avLst/>
          </a:prstGeom>
          <a:ln>
            <a:solidFill>
              <a:srgbClr val="001F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11EA707-5036-A6E9-9C61-E44B280EBA21}"/>
              </a:ext>
            </a:extLst>
          </p:cNvPr>
          <p:cNvSpPr txBox="1"/>
          <p:nvPr/>
        </p:nvSpPr>
        <p:spPr>
          <a:xfrm>
            <a:off x="8826577" y="1612984"/>
            <a:ext cx="148762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Logoo</a:t>
            </a:r>
            <a:r>
              <a:rPr lang="en-US"/>
              <a:t> </a:t>
            </a:r>
            <a:r>
              <a:rPr lang="en-US" err="1"/>
              <a:t>sajta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A660D0-94A0-5209-1377-3BBB76238918}"/>
              </a:ext>
            </a:extLst>
          </p:cNvPr>
          <p:cNvSpPr txBox="1"/>
          <p:nvPr/>
        </p:nvSpPr>
        <p:spPr>
          <a:xfrm flipH="1">
            <a:off x="10075434" y="5320093"/>
            <a:ext cx="1549953" cy="6001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/>
              <a:t>Favicon – mini logo koji se </a:t>
            </a:r>
            <a:r>
              <a:rPr lang="en-US" sz="1100" err="1"/>
              <a:t>pojavljuje</a:t>
            </a:r>
            <a:r>
              <a:rPr lang="en-US" sz="1100"/>
              <a:t> u tab-u </a:t>
            </a:r>
          </a:p>
        </p:txBody>
      </p:sp>
    </p:spTree>
    <p:extLst>
      <p:ext uri="{BB962C8B-B14F-4D97-AF65-F5344CB8AC3E}">
        <p14:creationId xmlns:p14="http://schemas.microsoft.com/office/powerpoint/2010/main" val="2368807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5F6D5-557C-1AEB-F6FB-19560B439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Primena</a:t>
            </a:r>
            <a:r>
              <a:rPr lang="en-US"/>
              <a:t> </a:t>
            </a:r>
            <a:r>
              <a:rPr lang="en-US" err="1"/>
              <a:t>principa</a:t>
            </a:r>
            <a:r>
              <a:rPr lang="en-US"/>
              <a:t> </a:t>
            </a:r>
            <a:r>
              <a:rPr lang="en-US" err="1"/>
              <a:t>dizajna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A8DD5-8F06-7883-13B5-36CBD3771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err="1">
                <a:latin typeface="Arial"/>
                <a:cs typeface="Calibri"/>
              </a:rPr>
              <a:t>Jednostavnost</a:t>
            </a:r>
            <a:r>
              <a:rPr lang="en-US">
                <a:latin typeface="Arial"/>
                <a:cs typeface="Arial"/>
              </a:rPr>
              <a:t>: </a:t>
            </a:r>
            <a:r>
              <a:rPr lang="en-US" err="1">
                <a:latin typeface="Arial"/>
                <a:cs typeface="Arial"/>
              </a:rPr>
              <a:t>svaki</a:t>
            </a:r>
            <a:r>
              <a:rPr lang="en-US">
                <a:latin typeface="Arial"/>
                <a:cs typeface="Arial"/>
              </a:rPr>
              <a:t> element </a:t>
            </a:r>
            <a:r>
              <a:rPr lang="en-US" err="1">
                <a:latin typeface="Arial"/>
                <a:cs typeface="Arial"/>
              </a:rPr>
              <a:t>veb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stranice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pažljivo</a:t>
            </a:r>
            <a:r>
              <a:rPr lang="en-US">
                <a:latin typeface="Arial"/>
                <a:cs typeface="Arial"/>
              </a:rPr>
              <a:t> je </a:t>
            </a:r>
            <a:r>
              <a:rPr lang="en-US" err="1">
                <a:latin typeface="Arial"/>
                <a:cs typeface="Arial"/>
              </a:rPr>
              <a:t>osmišljen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kako</a:t>
            </a:r>
            <a:r>
              <a:rPr lang="en-US">
                <a:latin typeface="Arial"/>
                <a:cs typeface="Arial"/>
              </a:rPr>
              <a:t> bi </a:t>
            </a:r>
            <a:r>
              <a:rPr lang="en-US" err="1">
                <a:latin typeface="Arial"/>
                <a:cs typeface="Arial"/>
              </a:rPr>
              <a:t>olakšao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proces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generisanja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lozinke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koristio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resurse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korisnicima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na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najefikasniji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način</a:t>
            </a:r>
            <a:r>
              <a:rPr lang="en-US">
                <a:latin typeface="Arial"/>
                <a:cs typeface="Arial"/>
              </a:rPr>
              <a:t>.</a:t>
            </a:r>
            <a:endParaRPr lang="en-US" b="1">
              <a:latin typeface="Arial"/>
              <a:cs typeface="Arial"/>
            </a:endParaRPr>
          </a:p>
          <a:p>
            <a:r>
              <a:rPr lang="en-US" b="1">
                <a:latin typeface="Arial"/>
                <a:cs typeface="Arial"/>
              </a:rPr>
              <a:t>Minimalistički </a:t>
            </a:r>
            <a:r>
              <a:rPr lang="en-US" b="1" err="1">
                <a:latin typeface="Arial"/>
                <a:cs typeface="Arial"/>
              </a:rPr>
              <a:t>dizajn</a:t>
            </a:r>
            <a:r>
              <a:rPr lang="en-US">
                <a:latin typeface="Arial"/>
                <a:cs typeface="Arial"/>
              </a:rPr>
              <a:t>: </a:t>
            </a:r>
            <a:r>
              <a:rPr lang="en-US" err="1">
                <a:latin typeface="Arial"/>
                <a:cs typeface="Arial"/>
              </a:rPr>
              <a:t>doprinosi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jednostavnom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lako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razumljivom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interfejsu</a:t>
            </a:r>
            <a:r>
              <a:rPr lang="en-US">
                <a:latin typeface="Arial"/>
                <a:cs typeface="Arial"/>
              </a:rPr>
              <a:t>, </a:t>
            </a:r>
            <a:r>
              <a:rPr lang="en-US" err="1">
                <a:latin typeface="Arial"/>
                <a:cs typeface="Arial"/>
              </a:rPr>
              <a:t>omogućavajući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korisnicima</a:t>
            </a:r>
            <a:r>
              <a:rPr lang="en-US">
                <a:latin typeface="Arial"/>
                <a:cs typeface="Arial"/>
              </a:rPr>
              <a:t> da se </a:t>
            </a:r>
            <a:r>
              <a:rPr lang="en-US" err="1">
                <a:latin typeface="Arial"/>
                <a:cs typeface="Arial"/>
              </a:rPr>
              <a:t>lako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snalaze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brzo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dolaze</a:t>
            </a:r>
            <a:r>
              <a:rPr lang="en-US">
                <a:latin typeface="Arial"/>
                <a:cs typeface="Arial"/>
              </a:rPr>
              <a:t> do </a:t>
            </a:r>
            <a:r>
              <a:rPr lang="en-US" err="1">
                <a:latin typeface="Arial"/>
                <a:cs typeface="Arial"/>
              </a:rPr>
              <a:t>željenih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funkcionalnosti</a:t>
            </a:r>
            <a:r>
              <a:rPr lang="en-US">
                <a:latin typeface="Arial"/>
                <a:cs typeface="Arial"/>
              </a:rPr>
              <a:t>.</a:t>
            </a:r>
          </a:p>
          <a:p>
            <a:r>
              <a:rPr lang="en-US" b="1" err="1">
                <a:latin typeface="Arial"/>
                <a:cs typeface="Calibri"/>
              </a:rPr>
              <a:t>Kontrast</a:t>
            </a:r>
            <a:r>
              <a:rPr lang="en-US" b="1">
                <a:latin typeface="Arial"/>
                <a:cs typeface="Calibri"/>
              </a:rPr>
              <a:t>: </a:t>
            </a:r>
            <a:r>
              <a:rPr lang="en-US" err="1">
                <a:latin typeface="Arial"/>
                <a:cs typeface="Arial"/>
              </a:rPr>
              <a:t>veb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stranica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izražava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snažan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kontrast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između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tamno-plave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pozadine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belih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slova</a:t>
            </a:r>
            <a:r>
              <a:rPr lang="en-US">
                <a:latin typeface="Arial"/>
                <a:cs typeface="Arial"/>
              </a:rPr>
              <a:t>, </a:t>
            </a:r>
            <a:r>
              <a:rPr lang="en-US" err="1">
                <a:latin typeface="Arial"/>
                <a:cs typeface="Arial"/>
              </a:rPr>
              <a:t>stvarajući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vizuelni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efekat</a:t>
            </a:r>
            <a:r>
              <a:rPr lang="en-US">
                <a:latin typeface="Arial"/>
                <a:cs typeface="Arial"/>
              </a:rPr>
              <a:t> koji </a:t>
            </a:r>
            <a:r>
              <a:rPr lang="en-US" err="1">
                <a:latin typeface="Arial"/>
                <a:cs typeface="Arial"/>
              </a:rPr>
              <a:t>ističe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ključne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informacije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i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olakšava</a:t>
            </a:r>
            <a:r>
              <a:rPr lang="en-US">
                <a:latin typeface="Arial"/>
                <a:cs typeface="Arial"/>
              </a:rPr>
              <a:t> </a:t>
            </a:r>
            <a:r>
              <a:rPr lang="en-US" err="1">
                <a:latin typeface="Arial"/>
                <a:cs typeface="Arial"/>
              </a:rPr>
              <a:t>čitanje</a:t>
            </a:r>
            <a:r>
              <a:rPr lang="en-US">
                <a:latin typeface="Arial"/>
                <a:cs typeface="Arial"/>
              </a:rPr>
              <a:t>. </a:t>
            </a:r>
            <a:endParaRPr lang="en-US" b="1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55502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E79BC-AB71-EA45-1AFD-60D95DECA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E0203-3D61-5EE7-C045-DB8D6B70D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818" y="877298"/>
            <a:ext cx="9905999" cy="52065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b="1">
                <a:latin typeface="Walbaum Display"/>
                <a:cs typeface="Arial"/>
              </a:rPr>
              <a:t>Paleta </a:t>
            </a:r>
            <a:r>
              <a:rPr lang="en-US" sz="1600" b="1" err="1">
                <a:latin typeface="Walbaum Display"/>
                <a:cs typeface="Arial"/>
              </a:rPr>
              <a:t>boja</a:t>
            </a:r>
            <a:r>
              <a:rPr lang="en-US" sz="1600" b="1">
                <a:latin typeface="Walbaum Display"/>
                <a:cs typeface="Arial"/>
              </a:rPr>
              <a:t>:</a:t>
            </a:r>
          </a:p>
          <a:p>
            <a:endParaRPr lang="en-US" sz="1600" b="1">
              <a:latin typeface="Walbaum Display"/>
              <a:ea typeface="+mn-lt"/>
              <a:cs typeface="Arial"/>
            </a:endParaRPr>
          </a:p>
          <a:p>
            <a:endParaRPr lang="en-US" sz="1600" b="1">
              <a:latin typeface="Walbaum Display"/>
              <a:ea typeface="+mn-lt"/>
              <a:cs typeface="Arial"/>
            </a:endParaRPr>
          </a:p>
          <a:p>
            <a:endParaRPr lang="en-US" sz="1600" b="1">
              <a:ea typeface="+mn-lt"/>
              <a:cs typeface="Arial"/>
            </a:endParaRPr>
          </a:p>
          <a:p>
            <a:endParaRPr lang="en-US" sz="1600" b="1">
              <a:ea typeface="+mn-lt"/>
              <a:cs typeface="Arial"/>
            </a:endParaRPr>
          </a:p>
          <a:p>
            <a:r>
              <a:rPr lang="en-US" sz="1600" b="1" err="1">
                <a:ea typeface="+mn-lt"/>
                <a:cs typeface="+mn-lt"/>
              </a:rPr>
              <a:t>Kontrast</a:t>
            </a:r>
            <a:r>
              <a:rPr lang="en-US" sz="1600" b="1">
                <a:ea typeface="+mn-lt"/>
                <a:cs typeface="+mn-lt"/>
              </a:rPr>
              <a:t>:</a:t>
            </a:r>
          </a:p>
          <a:p>
            <a:endParaRPr lang="en-US" sz="1600" b="1"/>
          </a:p>
          <a:p>
            <a:endParaRPr lang="en-US" sz="1600" b="1"/>
          </a:p>
          <a:p>
            <a:endParaRPr lang="en-US" sz="1600" b="1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90F09BA-02C9-F032-D23A-32D2848270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7" t="30640" r="2841" b="6397"/>
          <a:stretch/>
        </p:blipFill>
        <p:spPr>
          <a:xfrm>
            <a:off x="4491182" y="409864"/>
            <a:ext cx="5865109" cy="21590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305B01E-A0E4-499B-B348-926CCE1575D4}"/>
              </a:ext>
            </a:extLst>
          </p:cNvPr>
          <p:cNvSpPr txBox="1"/>
          <p:nvPr/>
        </p:nvSpPr>
        <p:spPr>
          <a:xfrm>
            <a:off x="5131954" y="2837295"/>
            <a:ext cx="2714625" cy="6647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20000"/>
              </a:lnSpc>
              <a:spcBef>
                <a:spcPts val="1000"/>
              </a:spcBef>
              <a:buFont typeface="Arial"/>
              <a:buChar char="•"/>
            </a:pPr>
            <a:r>
              <a:rPr lang="en-US" sz="1600" b="1" err="1">
                <a:latin typeface="Arial"/>
                <a:cs typeface="Arial"/>
              </a:rPr>
              <a:t>Glavna</a:t>
            </a:r>
            <a:r>
              <a:rPr lang="en-US" sz="1600" b="1">
                <a:latin typeface="Arial"/>
                <a:cs typeface="Arial"/>
              </a:rPr>
              <a:t> </a:t>
            </a:r>
            <a:r>
              <a:rPr lang="en-US" sz="1600" b="1" err="1">
                <a:latin typeface="Arial"/>
                <a:cs typeface="Arial"/>
              </a:rPr>
              <a:t>pozadina</a:t>
            </a:r>
            <a:r>
              <a:rPr lang="en-US" sz="1600" b="1">
                <a:latin typeface="Arial"/>
                <a:cs typeface="Arial"/>
              </a:rPr>
              <a:t> </a:t>
            </a:r>
            <a:r>
              <a:rPr lang="en-US" sz="1600" b="1" err="1">
                <a:latin typeface="Arial"/>
                <a:cs typeface="Arial"/>
              </a:rPr>
              <a:t>sajta</a:t>
            </a:r>
            <a:r>
              <a:rPr lang="en-US" sz="1600" b="1">
                <a:latin typeface="Arial"/>
                <a:cs typeface="Arial"/>
              </a:rPr>
              <a:t>:</a:t>
            </a:r>
            <a:endParaRPr lang="en-US" sz="1600">
              <a:latin typeface="Arial"/>
              <a:cs typeface="Arial"/>
            </a:endParaRPr>
          </a:p>
          <a:p>
            <a:pPr algn="l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964C38-F3AE-419A-2A7B-D86EEE256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000" y="3704273"/>
            <a:ext cx="6096000" cy="1643089"/>
          </a:xfrm>
          <a:prstGeom prst="rect">
            <a:avLst/>
          </a:prstGeom>
        </p:spPr>
      </p:pic>
      <p:pic>
        <p:nvPicPr>
          <p:cNvPr id="7" name="Picture 6" descr="A blue and white background&#10;&#10;Description automatically generated">
            <a:extLst>
              <a:ext uri="{FF2B5EF4-FFF2-40B4-BE49-F238E27FC236}">
                <a16:creationId xmlns:a16="http://schemas.microsoft.com/office/drawing/2014/main" id="{725A8605-5209-BC2A-7400-29CB41AB4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3591" y="3744682"/>
            <a:ext cx="2962275" cy="160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0426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909B9-BD4C-1037-ECEC-6C01E68AC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850DC-706A-F17F-054D-A1B7F76BD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269844"/>
            <a:ext cx="9905999" cy="35671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b="1" err="1">
                <a:latin typeface="Arial"/>
                <a:cs typeface="Calibri"/>
              </a:rPr>
              <a:t>Prazan</a:t>
            </a:r>
            <a:r>
              <a:rPr lang="en-US" sz="1600" b="1">
                <a:latin typeface="Arial"/>
                <a:cs typeface="Calibri"/>
              </a:rPr>
              <a:t> </a:t>
            </a:r>
            <a:r>
              <a:rPr lang="en-US" sz="1600" b="1" err="1">
                <a:latin typeface="Arial"/>
                <a:cs typeface="Calibri"/>
              </a:rPr>
              <a:t>prostor</a:t>
            </a:r>
            <a:r>
              <a:rPr lang="en-US" sz="1200" b="1">
                <a:latin typeface="Arial"/>
                <a:cs typeface="Calibri"/>
              </a:rPr>
              <a:t>: </a:t>
            </a:r>
            <a:r>
              <a:rPr lang="en-US" sz="1200" b="1" err="1">
                <a:latin typeface="Arial"/>
                <a:cs typeface="Calibri"/>
              </a:rPr>
              <a:t>m</a:t>
            </a:r>
            <a:r>
              <a:rPr lang="en-US" sz="1200" err="1">
                <a:latin typeface="Arial"/>
                <a:cs typeface="Arial"/>
              </a:rPr>
              <a:t>inimalistički</a:t>
            </a:r>
            <a:r>
              <a:rPr lang="en-US" sz="1200">
                <a:latin typeface="Arial"/>
                <a:cs typeface="Arial"/>
              </a:rPr>
              <a:t> </a:t>
            </a:r>
            <a:r>
              <a:rPr lang="en-US" sz="1200" err="1">
                <a:latin typeface="Arial"/>
                <a:cs typeface="Arial"/>
              </a:rPr>
              <a:t>dizajn</a:t>
            </a:r>
            <a:r>
              <a:rPr lang="en-US" sz="1200">
                <a:latin typeface="Arial"/>
                <a:cs typeface="Arial"/>
              </a:rPr>
              <a:t> </a:t>
            </a:r>
            <a:r>
              <a:rPr lang="en-US" sz="1200" err="1">
                <a:latin typeface="Arial"/>
                <a:cs typeface="Arial"/>
              </a:rPr>
              <a:t>omogućava</a:t>
            </a:r>
            <a:r>
              <a:rPr lang="en-US" sz="1200">
                <a:latin typeface="Arial"/>
                <a:cs typeface="Arial"/>
              </a:rPr>
              <a:t> </a:t>
            </a:r>
            <a:r>
              <a:rPr lang="en-US" sz="1200" err="1">
                <a:latin typeface="Arial"/>
                <a:cs typeface="Arial"/>
              </a:rPr>
              <a:t>praznom</a:t>
            </a:r>
            <a:r>
              <a:rPr lang="en-US" sz="1200">
                <a:latin typeface="Arial"/>
                <a:cs typeface="Arial"/>
              </a:rPr>
              <a:t> </a:t>
            </a:r>
            <a:r>
              <a:rPr lang="en-US" sz="1200" err="1">
                <a:latin typeface="Arial"/>
                <a:cs typeface="Arial"/>
              </a:rPr>
              <a:t>prostoru</a:t>
            </a:r>
            <a:r>
              <a:rPr lang="en-US" sz="1200">
                <a:latin typeface="Arial"/>
                <a:cs typeface="Arial"/>
              </a:rPr>
              <a:t> da </a:t>
            </a:r>
            <a:r>
              <a:rPr lang="en-US" sz="1200" err="1">
                <a:latin typeface="Arial"/>
                <a:cs typeface="Arial"/>
              </a:rPr>
              <a:t>diše</a:t>
            </a:r>
            <a:r>
              <a:rPr lang="en-US" sz="1200">
                <a:latin typeface="Arial"/>
                <a:cs typeface="Arial"/>
              </a:rPr>
              <a:t>, </a:t>
            </a:r>
            <a:r>
              <a:rPr lang="en-US" sz="1200" err="1">
                <a:latin typeface="Arial"/>
                <a:cs typeface="Arial"/>
              </a:rPr>
              <a:t>ističući</a:t>
            </a:r>
            <a:r>
              <a:rPr lang="en-US" sz="1200">
                <a:latin typeface="Arial"/>
                <a:cs typeface="Arial"/>
              </a:rPr>
              <a:t> </a:t>
            </a:r>
            <a:r>
              <a:rPr lang="en-US" sz="1200" err="1">
                <a:latin typeface="Arial"/>
                <a:cs typeface="Arial"/>
              </a:rPr>
              <a:t>ključne</a:t>
            </a:r>
            <a:r>
              <a:rPr lang="en-US" sz="1200">
                <a:latin typeface="Arial"/>
                <a:cs typeface="Arial"/>
              </a:rPr>
              <a:t> </a:t>
            </a:r>
            <a:r>
              <a:rPr lang="en-US" sz="1200" err="1">
                <a:latin typeface="Arial"/>
                <a:cs typeface="Arial"/>
              </a:rPr>
              <a:t>elemente</a:t>
            </a:r>
            <a:r>
              <a:rPr lang="en-US" sz="1200">
                <a:latin typeface="Arial"/>
                <a:cs typeface="Arial"/>
              </a:rPr>
              <a:t> </a:t>
            </a:r>
            <a:r>
              <a:rPr lang="en-US" sz="1200" err="1">
                <a:latin typeface="Arial"/>
                <a:cs typeface="Arial"/>
              </a:rPr>
              <a:t>i</a:t>
            </a:r>
            <a:r>
              <a:rPr lang="en-US" sz="1200">
                <a:latin typeface="Arial"/>
                <a:cs typeface="Arial"/>
              </a:rPr>
              <a:t> </a:t>
            </a:r>
            <a:r>
              <a:rPr lang="en-US" sz="1200" err="1">
                <a:latin typeface="Arial"/>
                <a:cs typeface="Arial"/>
              </a:rPr>
              <a:t>olakšavajući</a:t>
            </a:r>
            <a:r>
              <a:rPr lang="en-US" sz="1200">
                <a:latin typeface="Arial"/>
                <a:cs typeface="Arial"/>
              </a:rPr>
              <a:t> </a:t>
            </a:r>
            <a:r>
              <a:rPr lang="en-US" sz="1200" err="1">
                <a:latin typeface="Arial"/>
                <a:cs typeface="Arial"/>
              </a:rPr>
              <a:t>navigaciju</a:t>
            </a:r>
            <a:r>
              <a:rPr lang="en-US" sz="1200">
                <a:latin typeface="Arial"/>
                <a:cs typeface="Arial"/>
              </a:rPr>
              <a:t>.</a:t>
            </a:r>
            <a:endParaRPr lang="en-US" sz="1200">
              <a:latin typeface="Arial"/>
              <a:cs typeface="Calibri"/>
            </a:endParaRPr>
          </a:p>
          <a:p>
            <a:r>
              <a:rPr lang="en-US" sz="1400" b="1" err="1">
                <a:latin typeface="Arial"/>
                <a:cs typeface="Calibri"/>
              </a:rPr>
              <a:t>Niesenove</a:t>
            </a:r>
            <a:r>
              <a:rPr lang="en-US" sz="1400" b="1">
                <a:latin typeface="Arial"/>
                <a:cs typeface="Calibri"/>
              </a:rPr>
              <a:t> </a:t>
            </a:r>
            <a:r>
              <a:rPr lang="en-US" sz="1400" b="1" err="1">
                <a:latin typeface="Arial"/>
                <a:cs typeface="Calibri"/>
              </a:rPr>
              <a:t>heuristike</a:t>
            </a:r>
            <a:r>
              <a:rPr lang="en-US" sz="1400" b="1">
                <a:latin typeface="Arial"/>
                <a:cs typeface="Calibri"/>
              </a:rPr>
              <a:t> –</a:t>
            </a:r>
            <a:r>
              <a:rPr lang="en-US" sz="1400">
                <a:latin typeface="Arial"/>
                <a:cs typeface="Calibri"/>
              </a:rPr>
              <a:t> </a:t>
            </a:r>
            <a:r>
              <a:rPr lang="en-US" sz="1400" err="1">
                <a:latin typeface="Arial"/>
                <a:cs typeface="Calibri"/>
              </a:rPr>
              <a:t>prevencija</a:t>
            </a:r>
            <a:r>
              <a:rPr lang="en-US" sz="1400">
                <a:latin typeface="Arial"/>
                <a:cs typeface="Calibri"/>
              </a:rPr>
              <a:t> </a:t>
            </a:r>
            <a:r>
              <a:rPr lang="en-US" sz="1400" err="1">
                <a:latin typeface="Arial"/>
                <a:cs typeface="Calibri"/>
              </a:rPr>
              <a:t>greske</a:t>
            </a:r>
            <a:r>
              <a:rPr lang="en-US" sz="1400">
                <a:latin typeface="Arial"/>
                <a:cs typeface="Calibri"/>
              </a:rPr>
              <a:t>, </a:t>
            </a:r>
            <a:r>
              <a:rPr lang="en-US" sz="1400" err="1">
                <a:latin typeface="Arial"/>
                <a:cs typeface="Calibri"/>
              </a:rPr>
              <a:t>estetski</a:t>
            </a:r>
            <a:r>
              <a:rPr lang="en-US" sz="1400">
                <a:latin typeface="Arial"/>
                <a:cs typeface="Calibri"/>
              </a:rPr>
              <a:t> I </a:t>
            </a:r>
            <a:r>
              <a:rPr lang="en-US" sz="1400" err="1">
                <a:latin typeface="Arial"/>
                <a:cs typeface="Calibri"/>
              </a:rPr>
              <a:t>minimalan</a:t>
            </a:r>
            <a:r>
              <a:rPr lang="en-US" sz="1400">
                <a:latin typeface="Arial"/>
                <a:cs typeface="Calibri"/>
              </a:rPr>
              <a:t> </a:t>
            </a:r>
            <a:r>
              <a:rPr lang="en-US" sz="1400" err="1">
                <a:latin typeface="Arial"/>
                <a:cs typeface="Calibri"/>
              </a:rPr>
              <a:t>dizajn</a:t>
            </a:r>
            <a:endParaRPr lang="en-US" sz="1400">
              <a:latin typeface="Arial"/>
              <a:cs typeface="Calibri"/>
            </a:endParaRPr>
          </a:p>
          <a:p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7AA206B-83D6-28C1-EFF1-E04FDC37C4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189" t="25253" r="2652" b="6397"/>
          <a:stretch/>
        </p:blipFill>
        <p:spPr>
          <a:xfrm>
            <a:off x="1327728" y="2730500"/>
            <a:ext cx="3290462" cy="2678547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609B191-5F18-C05B-60B1-7507A33967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17" r="2941" b="5960"/>
          <a:stretch/>
        </p:blipFill>
        <p:spPr>
          <a:xfrm>
            <a:off x="5345545" y="2534227"/>
            <a:ext cx="5703806" cy="287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366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AD131-66D0-40C0-4528-F3A93EF75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Pregled</a:t>
            </a:r>
            <a:r>
              <a:rPr lang="en-US"/>
              <a:t> </a:t>
            </a:r>
            <a:r>
              <a:rPr lang="en-US" err="1"/>
              <a:t>sajta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ACBA0-52AA-D864-5FB5-AA9E81602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err="1"/>
              <a:t>Stranice</a:t>
            </a:r>
            <a:r>
              <a:rPr lang="en-US"/>
              <a:t>:</a:t>
            </a:r>
          </a:p>
          <a:p>
            <a:pPr marL="457200" indent="-457200">
              <a:buAutoNum type="arabicPeriod"/>
            </a:pPr>
            <a:r>
              <a:rPr lang="en-US"/>
              <a:t>Home Page</a:t>
            </a:r>
          </a:p>
          <a:p>
            <a:pPr marL="457200" indent="-457200">
              <a:buAutoNum type="arabicPeriod"/>
            </a:pPr>
            <a:r>
              <a:rPr lang="en-US"/>
              <a:t>Generator</a:t>
            </a:r>
          </a:p>
          <a:p>
            <a:pPr marL="457200" indent="-457200">
              <a:buAutoNum type="arabicPeriod"/>
            </a:pPr>
            <a:r>
              <a:rPr lang="en-US"/>
              <a:t>Contact</a:t>
            </a:r>
          </a:p>
          <a:p>
            <a:pPr marL="457200" indent="-457200">
              <a:buAutoNum type="arabicPeriod"/>
            </a:pPr>
            <a:r>
              <a:rPr lang="en-US"/>
              <a:t>About us</a:t>
            </a:r>
          </a:p>
          <a:p>
            <a:pPr marL="457200" indent="-457200">
              <a:buAutoNum type="arabicPeriod"/>
            </a:pPr>
            <a:r>
              <a:rPr lang="en-US"/>
              <a:t>FAQ</a:t>
            </a:r>
          </a:p>
          <a:p>
            <a:pPr marL="457200" indent="-457200">
              <a:buAutoNum type="arabicPeriod"/>
            </a:pPr>
            <a:r>
              <a:rPr lang="en-US"/>
              <a:t>Login</a:t>
            </a:r>
          </a:p>
          <a:p>
            <a:pPr marL="457200" indent="-457200">
              <a:buAutoNum type="arabicPeriod"/>
            </a:pP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07E478-D432-F52D-2DBD-EF4790E21313}"/>
              </a:ext>
            </a:extLst>
          </p:cNvPr>
          <p:cNvSpPr txBox="1"/>
          <p:nvPr/>
        </p:nvSpPr>
        <p:spPr>
          <a:xfrm>
            <a:off x="5695950" y="2495550"/>
            <a:ext cx="4505324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/>
              <a:t>Sve</a:t>
            </a:r>
            <a:r>
              <a:rPr lang="en-US"/>
              <a:t> </a:t>
            </a:r>
            <a:r>
              <a:rPr lang="en-US" err="1"/>
              <a:t>stranice</a:t>
            </a:r>
            <a:r>
              <a:rPr lang="en-US"/>
              <a:t> </a:t>
            </a:r>
            <a:r>
              <a:rPr lang="en-US" err="1"/>
              <a:t>su</a:t>
            </a:r>
            <a:r>
              <a:rPr lang="en-US"/>
              <a:t> </a:t>
            </a:r>
            <a:r>
              <a:rPr lang="en-US" err="1"/>
              <a:t>predevene</a:t>
            </a:r>
            <a:r>
              <a:rPr lang="en-US"/>
              <a:t> </a:t>
            </a:r>
            <a:r>
              <a:rPr lang="en-US" err="1"/>
              <a:t>na</a:t>
            </a:r>
            <a:r>
              <a:rPr lang="en-US"/>
              <a:t> </a:t>
            </a:r>
            <a:r>
              <a:rPr lang="en-US" err="1"/>
              <a:t>dva</a:t>
            </a:r>
            <a:r>
              <a:rPr lang="en-US"/>
              <a:t> </a:t>
            </a:r>
            <a:r>
              <a:rPr lang="en-US" err="1"/>
              <a:t>jazika</a:t>
            </a:r>
            <a:r>
              <a:rPr lang="en-US"/>
              <a:t> I to </a:t>
            </a:r>
            <a:r>
              <a:rPr lang="en-US" err="1"/>
              <a:t>srpski</a:t>
            </a:r>
            <a:r>
              <a:rPr lang="en-US"/>
              <a:t> I </a:t>
            </a:r>
            <a:r>
              <a:rPr lang="en-US" err="1"/>
              <a:t>engleski</a:t>
            </a:r>
            <a:r>
              <a:rPr lang="en-US"/>
              <a:t> I u </a:t>
            </a:r>
            <a:r>
              <a:rPr lang="en-US" err="1"/>
              <a:t>bilo</a:t>
            </a:r>
            <a:r>
              <a:rPr lang="en-US"/>
              <a:t> </a:t>
            </a:r>
            <a:r>
              <a:rPr lang="en-US" err="1"/>
              <a:t>kom</a:t>
            </a:r>
            <a:r>
              <a:rPr lang="en-US"/>
              <a:t> </a:t>
            </a:r>
            <a:r>
              <a:rPr lang="en-US" err="1"/>
              <a:t>trenutku</a:t>
            </a:r>
            <a:r>
              <a:rPr lang="en-US"/>
              <a:t> se </a:t>
            </a:r>
            <a:r>
              <a:rPr lang="en-US" err="1"/>
              <a:t>moze</a:t>
            </a:r>
            <a:r>
              <a:rPr lang="en-US"/>
              <a:t> </a:t>
            </a:r>
            <a:r>
              <a:rPr lang="en-US" err="1"/>
              <a:t>pristupiti</a:t>
            </a:r>
            <a:r>
              <a:rPr lang="en-US"/>
              <a:t> </a:t>
            </a:r>
            <a:r>
              <a:rPr lang="en-US" err="1"/>
              <a:t>stranici</a:t>
            </a:r>
            <a:r>
              <a:rPr lang="en-US"/>
              <a:t> na </a:t>
            </a:r>
            <a:r>
              <a:rPr lang="en-US" err="1"/>
              <a:t>drugom</a:t>
            </a:r>
            <a:r>
              <a:rPr lang="en-US"/>
              <a:t> </a:t>
            </a:r>
            <a:r>
              <a:rPr lang="en-US" err="1"/>
              <a:t>jeziku</a:t>
            </a:r>
            <a:r>
              <a:rPr lang="en-U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3178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6CFA0-6D6B-708C-681F-EFAD3A763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-4520"/>
            <a:ext cx="9905999" cy="1360898"/>
          </a:xfrm>
        </p:spPr>
        <p:txBody>
          <a:bodyPr/>
          <a:lstStyle/>
          <a:p>
            <a:r>
              <a:rPr lang="en-US"/>
              <a:t>Home page</a:t>
            </a:r>
          </a:p>
        </p:txBody>
      </p:sp>
      <p:pic>
        <p:nvPicPr>
          <p:cNvPr id="4" name="Content Placeholder 3" descr="A screenshot of a computer&#10;&#10;Description automatically generated">
            <a:extLst>
              <a:ext uri="{FF2B5EF4-FFF2-40B4-BE49-F238E27FC236}">
                <a16:creationId xmlns:a16="http://schemas.microsoft.com/office/drawing/2014/main" id="{F49B04A7-875F-E299-903A-1E594A0FD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18" t="12128" r="3110" b="7021"/>
          <a:stretch/>
        </p:blipFill>
        <p:spPr>
          <a:xfrm>
            <a:off x="1780764" y="1394029"/>
            <a:ext cx="8627610" cy="4073719"/>
          </a:xfr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D8BA49-2DA4-BA18-7363-BB34DAF4602A}"/>
              </a:ext>
            </a:extLst>
          </p:cNvPr>
          <p:cNvCxnSpPr/>
          <p:nvPr/>
        </p:nvCxnSpPr>
        <p:spPr>
          <a:xfrm flipV="1">
            <a:off x="1635617" y="4143778"/>
            <a:ext cx="2427667" cy="824247"/>
          </a:xfrm>
          <a:prstGeom prst="straightConnector1">
            <a:avLst/>
          </a:prstGeom>
          <a:ln>
            <a:solidFill>
              <a:srgbClr val="001F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9233C30-294D-1460-8B09-30E83A63B638}"/>
              </a:ext>
            </a:extLst>
          </p:cNvPr>
          <p:cNvCxnSpPr>
            <a:cxnSpLocks/>
          </p:cNvCxnSpPr>
          <p:nvPr/>
        </p:nvCxnSpPr>
        <p:spPr>
          <a:xfrm flipH="1">
            <a:off x="2727244" y="817943"/>
            <a:ext cx="2260234" cy="512172"/>
          </a:xfrm>
          <a:prstGeom prst="straightConnector1">
            <a:avLst/>
          </a:prstGeom>
          <a:ln>
            <a:solidFill>
              <a:srgbClr val="001F3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DBBE179-FEF8-D406-C189-6550CFA340FE}"/>
              </a:ext>
            </a:extLst>
          </p:cNvPr>
          <p:cNvSpPr/>
          <p:nvPr/>
        </p:nvSpPr>
        <p:spPr>
          <a:xfrm>
            <a:off x="5001295" y="257576"/>
            <a:ext cx="2565042" cy="912253"/>
          </a:xfrm>
          <a:prstGeom prst="roundRect">
            <a:avLst/>
          </a:prstGeom>
          <a:solidFill>
            <a:srgbClr val="001F3E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84662BA-554C-EDF0-6529-1F34F7389587}"/>
              </a:ext>
            </a:extLst>
          </p:cNvPr>
          <p:cNvSpPr/>
          <p:nvPr/>
        </p:nvSpPr>
        <p:spPr>
          <a:xfrm>
            <a:off x="207330" y="4578178"/>
            <a:ext cx="2426170" cy="1227394"/>
          </a:xfrm>
          <a:prstGeom prst="roundRect">
            <a:avLst/>
          </a:prstGeom>
          <a:solidFill>
            <a:srgbClr val="001F3E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E8A32E-F7D0-F0B2-C4BE-8F867785D5C0}"/>
              </a:ext>
            </a:extLst>
          </p:cNvPr>
          <p:cNvSpPr txBox="1"/>
          <p:nvPr/>
        </p:nvSpPr>
        <p:spPr>
          <a:xfrm>
            <a:off x="5057906" y="286296"/>
            <a:ext cx="2508614" cy="8617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Na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svakoj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stranici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sajta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je logo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vidljiv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.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Klikom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na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logo,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korisnici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se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automatski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vraćaju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na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početnu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stranicu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odnosno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home page,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omogućavajući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im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da se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brzo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vrate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na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osnovnu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tačku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US" sz="1000" err="1">
                <a:solidFill>
                  <a:srgbClr val="FFFFFF"/>
                </a:solidFill>
                <a:latin typeface="Arial"/>
                <a:cs typeface="Arial"/>
              </a:rPr>
              <a:t>navigacije</a:t>
            </a:r>
            <a:r>
              <a:rPr lang="en-US" sz="100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en-US" sz="100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D5A6B5-417B-FF43-3EDB-603D92F26D6F}"/>
              </a:ext>
            </a:extLst>
          </p:cNvPr>
          <p:cNvSpPr txBox="1"/>
          <p:nvPr/>
        </p:nvSpPr>
        <p:spPr>
          <a:xfrm>
            <a:off x="237901" y="4725995"/>
            <a:ext cx="2426171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000" err="1">
                <a:latin typeface="Arial"/>
                <a:cs typeface="Arial"/>
              </a:rPr>
              <a:t>Klikom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na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ovo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dugme</a:t>
            </a:r>
            <a:r>
              <a:rPr lang="en-US" sz="1000">
                <a:latin typeface="Arial"/>
                <a:cs typeface="Arial"/>
              </a:rPr>
              <a:t>, </a:t>
            </a:r>
            <a:r>
              <a:rPr lang="en-US" sz="1000" err="1">
                <a:latin typeface="Arial"/>
                <a:cs typeface="Arial"/>
              </a:rPr>
              <a:t>korisnici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će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biti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preusmereni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na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veb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lokaciju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koja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sadrži</a:t>
            </a:r>
            <a:r>
              <a:rPr lang="en-US" sz="1000">
                <a:latin typeface="Arial"/>
                <a:cs typeface="Arial"/>
              </a:rPr>
              <a:t> generator </a:t>
            </a:r>
            <a:r>
              <a:rPr lang="en-US" sz="1000" err="1">
                <a:latin typeface="Arial"/>
                <a:cs typeface="Arial"/>
              </a:rPr>
              <a:t>lozinke</a:t>
            </a:r>
            <a:r>
              <a:rPr lang="en-US" sz="1000">
                <a:latin typeface="Arial"/>
                <a:cs typeface="Arial"/>
              </a:rPr>
              <a:t>, </a:t>
            </a:r>
            <a:r>
              <a:rPr lang="en-US" sz="1000" err="1">
                <a:latin typeface="Arial"/>
                <a:cs typeface="Arial"/>
              </a:rPr>
              <a:t>omogućavajući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im</a:t>
            </a:r>
            <a:r>
              <a:rPr lang="en-US" sz="1000">
                <a:latin typeface="Arial"/>
                <a:cs typeface="Arial"/>
              </a:rPr>
              <a:t> da </a:t>
            </a:r>
            <a:r>
              <a:rPr lang="en-US" sz="1000" err="1">
                <a:latin typeface="Arial"/>
                <a:cs typeface="Arial"/>
              </a:rPr>
              <a:t>brzo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pristupe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alatu</a:t>
            </a:r>
            <a:r>
              <a:rPr lang="en-US" sz="1000">
                <a:latin typeface="Arial"/>
                <a:cs typeface="Arial"/>
              </a:rPr>
              <a:t> za </a:t>
            </a:r>
            <a:r>
              <a:rPr lang="en-US" sz="1000" err="1">
                <a:latin typeface="Arial"/>
                <a:cs typeface="Arial"/>
              </a:rPr>
              <a:t>kreiranje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sigurnih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lozinki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i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unaprede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svoju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bezbednost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na</a:t>
            </a:r>
            <a:r>
              <a:rPr lang="en-US" sz="1000">
                <a:latin typeface="Arial"/>
                <a:cs typeface="Arial"/>
              </a:rPr>
              <a:t> </a:t>
            </a:r>
            <a:r>
              <a:rPr lang="en-US" sz="1000" err="1">
                <a:latin typeface="Arial"/>
                <a:cs typeface="Arial"/>
              </a:rPr>
              <a:t>internetu</a:t>
            </a:r>
            <a:r>
              <a:rPr lang="en-US" sz="1000">
                <a:latin typeface="Arial"/>
                <a:cs typeface="Arial"/>
              </a:rPr>
              <a:t>.</a:t>
            </a:r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4183711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32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B7FA-CA49-1F9B-3588-6AE3340B3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043" y="208318"/>
            <a:ext cx="9905999" cy="1360898"/>
          </a:xfrm>
        </p:spPr>
        <p:txBody>
          <a:bodyPr/>
          <a:lstStyle/>
          <a:p>
            <a:r>
              <a:rPr lang="en-US" err="1"/>
              <a:t>Responzivan</a:t>
            </a:r>
            <a:r>
              <a:rPr lang="en-US"/>
              <a:t> </a:t>
            </a:r>
            <a:r>
              <a:rPr lang="en-US" err="1"/>
              <a:t>izgled</a:t>
            </a:r>
            <a:r>
              <a:rPr lang="en-US"/>
              <a:t> </a:t>
            </a:r>
            <a:r>
              <a:rPr lang="en-US" err="1"/>
              <a:t>sajta</a:t>
            </a:r>
          </a:p>
        </p:txBody>
      </p:sp>
      <p:pic>
        <p:nvPicPr>
          <p:cNvPr id="4" name="Content Placeholder 3" descr="A screenshot of a phone&#10;&#10;Description automatically generated">
            <a:extLst>
              <a:ext uri="{FF2B5EF4-FFF2-40B4-BE49-F238E27FC236}">
                <a16:creationId xmlns:a16="http://schemas.microsoft.com/office/drawing/2014/main" id="{E70C4308-BA3D-8173-22E8-2D14844C5D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85479" y="210912"/>
            <a:ext cx="1919678" cy="6423891"/>
          </a:xfrm>
        </p:spPr>
      </p:pic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648DC1FE-8113-CF0A-21CD-046872777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31252" y="205140"/>
            <a:ext cx="1931223" cy="63892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6D10C0-76AE-7678-A359-A162FDAEB1BE}"/>
              </a:ext>
            </a:extLst>
          </p:cNvPr>
          <p:cNvSpPr txBox="1"/>
          <p:nvPr/>
        </p:nvSpPr>
        <p:spPr>
          <a:xfrm>
            <a:off x="1415662" y="1180167"/>
            <a:ext cx="491646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Sajt je </a:t>
            </a:r>
            <a:r>
              <a:rPr lang="en-US" err="1"/>
              <a:t>pazljivo</a:t>
            </a:r>
            <a:r>
              <a:rPr lang="en-US"/>
              <a:t> </a:t>
            </a:r>
            <a:r>
              <a:rPr lang="en-US" err="1"/>
              <a:t>prilagodjen</a:t>
            </a:r>
            <a:r>
              <a:rPr lang="en-US"/>
              <a:t> </a:t>
            </a:r>
            <a:r>
              <a:rPr lang="en-US" err="1"/>
              <a:t>izgledu</a:t>
            </a:r>
            <a:r>
              <a:rPr lang="en-US"/>
              <a:t> za </a:t>
            </a:r>
            <a:r>
              <a:rPr lang="en-US" err="1"/>
              <a:t>telefone</a:t>
            </a:r>
            <a:r>
              <a:rPr lang="en-US"/>
              <a:t>, </a:t>
            </a:r>
            <a:r>
              <a:rPr lang="en-US" err="1"/>
              <a:t>obezbedjujuci</a:t>
            </a:r>
            <a:r>
              <a:rPr lang="en-US"/>
              <a:t> </a:t>
            </a:r>
            <a:r>
              <a:rPr lang="en-US" err="1"/>
              <a:t>korisnicima</a:t>
            </a:r>
            <a:r>
              <a:rPr lang="en-US"/>
              <a:t> </a:t>
            </a:r>
            <a:r>
              <a:rPr lang="en-US" err="1"/>
              <a:t>jednako</a:t>
            </a:r>
            <a:r>
              <a:rPr lang="en-US"/>
              <a:t> </a:t>
            </a:r>
            <a:r>
              <a:rPr lang="en-US" err="1"/>
              <a:t>intuituvno</a:t>
            </a:r>
            <a:r>
              <a:rPr lang="en-US"/>
              <a:t> I </a:t>
            </a:r>
            <a:r>
              <a:rPr lang="en-US" err="1"/>
              <a:t>efikasno</a:t>
            </a:r>
            <a:r>
              <a:rPr lang="en-US"/>
              <a:t> </a:t>
            </a:r>
            <a:r>
              <a:rPr lang="en-US" err="1"/>
              <a:t>iskustvo</a:t>
            </a:r>
            <a:r>
              <a:rPr lang="en-US"/>
              <a:t> bez </a:t>
            </a:r>
            <a:r>
              <a:rPr lang="en-US" err="1"/>
              <a:t>obzira</a:t>
            </a:r>
            <a:r>
              <a:rPr lang="en-US"/>
              <a:t> </a:t>
            </a:r>
            <a:r>
              <a:rPr lang="en-US" err="1"/>
              <a:t>na</a:t>
            </a:r>
            <a:r>
              <a:rPr lang="en-US"/>
              <a:t>  </a:t>
            </a:r>
            <a:r>
              <a:rPr lang="en-US" err="1"/>
              <a:t>uredjaj</a:t>
            </a:r>
            <a:r>
              <a:rPr lang="en-US"/>
              <a:t> koji </a:t>
            </a:r>
            <a:r>
              <a:rPr lang="en-US" err="1"/>
              <a:t>koriste</a:t>
            </a:r>
            <a:r>
              <a:rPr lang="en-US"/>
              <a:t>.</a:t>
            </a:r>
          </a:p>
        </p:txBody>
      </p:sp>
      <p:pic>
        <p:nvPicPr>
          <p:cNvPr id="8" name="Picture 7" descr="A screenshot of a chat&#10;&#10;Description automatically generated">
            <a:extLst>
              <a:ext uri="{FF2B5EF4-FFF2-40B4-BE49-F238E27FC236}">
                <a16:creationId xmlns:a16="http://schemas.microsoft.com/office/drawing/2014/main" id="{DF681929-67AA-FE3F-AEDA-883706E531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0" r="662" b="19048"/>
          <a:stretch/>
        </p:blipFill>
        <p:spPr>
          <a:xfrm>
            <a:off x="4604062" y="2699328"/>
            <a:ext cx="1725465" cy="3319505"/>
          </a:xfrm>
          <a:prstGeom prst="rect">
            <a:avLst/>
          </a:prstGeom>
        </p:spPr>
      </p:pic>
      <p:pic>
        <p:nvPicPr>
          <p:cNvPr id="9" name="Picture 8" descr="A screenshot of a phone&#10;&#10;Description automatically generated">
            <a:extLst>
              <a:ext uri="{FF2B5EF4-FFF2-40B4-BE49-F238E27FC236}">
                <a16:creationId xmlns:a16="http://schemas.microsoft.com/office/drawing/2014/main" id="{2784E094-B94B-F106-5B76-5583B912610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9055"/>
          <a:stretch/>
        </p:blipFill>
        <p:spPr>
          <a:xfrm>
            <a:off x="1735017" y="2578100"/>
            <a:ext cx="1687834" cy="3454906"/>
          </a:xfrm>
          <a:prstGeom prst="rect">
            <a:avLst/>
          </a:prstGeom>
        </p:spPr>
      </p:pic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044DB90B-F2D2-232A-547B-FBD5BF981C5B}"/>
              </a:ext>
            </a:extLst>
          </p:cNvPr>
          <p:cNvSpPr/>
          <p:nvPr/>
        </p:nvSpPr>
        <p:spPr>
          <a:xfrm>
            <a:off x="4965842" y="2354494"/>
            <a:ext cx="2131887" cy="1018853"/>
          </a:xfrm>
          <a:prstGeom prst="roundRect">
            <a:avLst/>
          </a:prstGeom>
          <a:solidFill>
            <a:srgbClr val="023263"/>
          </a:solidFill>
          <a:ln>
            <a:solidFill>
              <a:srgbClr val="001F3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98CA070-8E1B-E1C9-2D39-5AA21A1436D4}"/>
              </a:ext>
            </a:extLst>
          </p:cNvPr>
          <p:cNvCxnSpPr/>
          <p:nvPr/>
        </p:nvCxnSpPr>
        <p:spPr>
          <a:xfrm flipV="1">
            <a:off x="6357991" y="1103614"/>
            <a:ext cx="1085634" cy="1208927"/>
          </a:xfrm>
          <a:prstGeom prst="straightConnector1">
            <a:avLst/>
          </a:prstGeom>
          <a:ln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AF477DC-6CDB-4642-AF72-34445491BFE5}"/>
              </a:ext>
            </a:extLst>
          </p:cNvPr>
          <p:cNvSpPr txBox="1"/>
          <p:nvPr/>
        </p:nvSpPr>
        <p:spPr>
          <a:xfrm>
            <a:off x="5239820" y="2628471"/>
            <a:ext cx="1686674" cy="6335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08BC28-B99E-D6BA-C104-3BFADC6A0E53}"/>
              </a:ext>
            </a:extLst>
          </p:cNvPr>
          <p:cNvSpPr txBox="1"/>
          <p:nvPr/>
        </p:nvSpPr>
        <p:spPr>
          <a:xfrm>
            <a:off x="4967528" y="2352549"/>
            <a:ext cx="2072214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err="1"/>
              <a:t>Navigacija</a:t>
            </a:r>
            <a:r>
              <a:rPr lang="en-US" sz="1400"/>
              <a:t> </a:t>
            </a:r>
            <a:r>
              <a:rPr lang="en-US" sz="1400" err="1"/>
              <a:t>oradjena</a:t>
            </a:r>
            <a:r>
              <a:rPr lang="en-US" sz="1400"/>
              <a:t> u </a:t>
            </a:r>
            <a:r>
              <a:rPr lang="en-US" sz="1400" err="1"/>
              <a:t>JavaScriptu</a:t>
            </a:r>
            <a:r>
              <a:rPr lang="en-US" sz="1400"/>
              <a:t> za </a:t>
            </a:r>
            <a:r>
              <a:rPr lang="en-US" sz="1400" err="1"/>
              <a:t>prilagodjenost</a:t>
            </a:r>
            <a:r>
              <a:rPr lang="en-US" sz="1400"/>
              <a:t> </a:t>
            </a:r>
            <a:r>
              <a:rPr lang="en-US" sz="1400" err="1"/>
              <a:t>na</a:t>
            </a:r>
            <a:r>
              <a:rPr lang="en-US" sz="1400"/>
              <a:t> </a:t>
            </a:r>
            <a:r>
              <a:rPr lang="en-US" sz="1400" err="1"/>
              <a:t>telefonima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6254380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14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Ion</vt:lpstr>
      <vt:lpstr>Passwordinator</vt:lpstr>
      <vt:lpstr>Ukratko o projektu</vt:lpstr>
      <vt:lpstr>Tehnologije</vt:lpstr>
      <vt:lpstr>Primena principa dizajna</vt:lpstr>
      <vt:lpstr>PowerPoint Presentation</vt:lpstr>
      <vt:lpstr>PowerPoint Presentation</vt:lpstr>
      <vt:lpstr>Pregled sajta</vt:lpstr>
      <vt:lpstr>Home page</vt:lpstr>
      <vt:lpstr>Responzivan izgled sajta</vt:lpstr>
      <vt:lpstr>Generator</vt:lpstr>
      <vt:lpstr>Contact</vt:lpstr>
      <vt:lpstr>About us</vt:lpstr>
      <vt:lpstr>FAQ</vt:lpstr>
      <vt:lpstr>Login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Munevera PlojovIc</cp:lastModifiedBy>
  <cp:revision>2</cp:revision>
  <dcterms:created xsi:type="dcterms:W3CDTF">2024-03-17T23:12:53Z</dcterms:created>
  <dcterms:modified xsi:type="dcterms:W3CDTF">2024-03-19T11:17:38Z</dcterms:modified>
</cp:coreProperties>
</file>

<file path=docProps/thumbnail.jpeg>
</file>